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3" r:id="rId3"/>
    <p:sldId id="304" r:id="rId4"/>
    <p:sldId id="302" r:id="rId5"/>
    <p:sldId id="306" r:id="rId6"/>
    <p:sldId id="303" r:id="rId7"/>
    <p:sldId id="307" r:id="rId8"/>
    <p:sldId id="308" r:id="rId9"/>
    <p:sldId id="258" r:id="rId10"/>
    <p:sldId id="269" r:id="rId11"/>
    <p:sldId id="309" r:id="rId12"/>
    <p:sldId id="289" r:id="rId13"/>
    <p:sldId id="310" r:id="rId14"/>
    <p:sldId id="311" r:id="rId15"/>
    <p:sldId id="312" r:id="rId16"/>
    <p:sldId id="266" r:id="rId17"/>
    <p:sldId id="313" r:id="rId18"/>
    <p:sldId id="314" r:id="rId19"/>
    <p:sldId id="315" r:id="rId20"/>
    <p:sldId id="316" r:id="rId21"/>
    <p:sldId id="317" r:id="rId22"/>
    <p:sldId id="318" r:id="rId2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CC"/>
    <a:srgbClr val="CCE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12" autoAdjust="0"/>
    <p:restoredTop sz="99637" autoAdjust="0"/>
  </p:normalViewPr>
  <p:slideViewPr>
    <p:cSldViewPr snapToGrid="0">
      <p:cViewPr varScale="1">
        <p:scale>
          <a:sx n="59" d="100"/>
          <a:sy n="59" d="100"/>
        </p:scale>
        <p:origin x="-60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476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09-09T07:03:54.6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25 14 53,'-4'-1'202,"0"-3"11,1 1-40,1 2-60,-2 1-40,2-5-23,0 5-14,0-1-5,1 1-3,1 0-1,0 0-4,0 1-5,0-1-5,0 0-4,0 0 1,0 5 5,1-5 7,-1 0 4,0 0 8,0 0 3,0 0 1,0 0-3,0 0-4,0 0-4,0 0-7,0 1-5,0 1-2,2-1 1,0 1 6,0 0 5,0-1 4,0 2 1,1 1 1,3-3-5,1 4-6,1-2-6,1-2-6,0 3-1,4-4-1,0 1-4,0 1 1,4-1-1,-2 1-2,2 0 0,-1-2 0,3 1 0,0 2 0,-1 2 0,1-4 0,-1 1 1,1 1-1,1 0 1,-1 1 0,0-3 1,-1 2-2,1-1 0,1-2 0,1 0-1,-1 0 1,0 0-1,1-2 0,-1 1 1,1-1 0,-1 1-1,1 1 0,-1-4 1,-1 4 0,-1 0 1,1 0-1,-1 0 1,1 0-1,-1 4 0,1-4-1,0 1 0,-1 1 2,1-1 0,-1 1 0,-1 1-1,2-2 2,-1 1-2,1 0 0,-2 1-1,-1-2 1,1 1 1,0 1-2,-1 0 1,1 1 1,4-3 0,-5 3 0,3 0 0,-1-4 0,1 0 1,0 0-1,-1 0 0,3 1 0,-1 1-1,0-2-1,1 0 0,-1 0 0,1-2 0,-1 1 0,1 1 1,-3-2 3,1 2 0,-2 0-1,-1 0-2,-1-2 0,0 2-1,-2 0-1,0 0 1,2 0 0,-4 0 2,0 0-1,2 0 1,-4 0-1,3 0 1,-3 0 0,2 0 4,-2 0-2,2 0 0,-1 0 1,3 0 3,-2 0 4,0 0-3,4 0 5,-2 0-1,2 0-1,1 0-3,-1 0-2,2 0-2,2 0-2,-1-1 0,3-2 0,-1 2 0,2 1-2,1 0-1,-1 0 1,0 0-1,-1 0-1,1 0 1,-3 0 1,-1 0 0,3 0 0,-3 1 2,3 2 1,-1-2-2,-1 1-1,-1 0 0,1-2 0,-1 1-1,1 1 0,-1 0 1,1-1 2,0-1-2,1 0 1,0 0 0,1 0-2,-1 2 0,1-1 1,-1-1 0,1 2 0,-1 0 0,1-1 1,-3 3 1,1 0 0,-1-3-1,1 2 0,-1 1 0,-1-3-1,0 4 0,1-2-1,-1 2 1,0-1 0,0 0 0,-1-3 1,1 3 0,0-1 2,1-3-1,-1 1 0,0 2 2,-1 0 4,1-3 6,0 3 0,0-3 0,1 4 1,-3-4-1,0 1-7,0 1-4,0-1 0,1-1-2,-1 4-1,0-4 0,0 1 0,2 1-1,-2 1 0,-1-3 1,1 1 1,2 1 0,-2-2-1,0 1-1,0 1 1,1-2-1,1 0 0,-2 0 1,0 0 2,0 0 0,1 0 1,1 0 0,0-2 0,-1 1-1,1 1 1,0-2-1,0 2-2,1 0 0,1 0 0,-3 0 0,1 0-3,-2 0 3,0 0 0,2 0-1,-4 0 1,0 0 0,2 0 1,-2 0-1,0 0 0,1 0 0,-1 0 0,0-1 0,0-2-1,2 1 1,0 1 1,0 1 1,0-4 1,2 4 1,-3-1-1,1-2 0,0-1-1,2 4-1,0-3 1,-3 2-2,1-1 0,0-1 1,2 2-1,-4 1 0,0-2-1,2 1 1,-4 1-2,2 0 1,2 0 0,-2 0-1,-2 1 2,4 1 0,-4-2 0,2 1-1,0 2 1,0-1 1,0-1 1,2-1-1,0 3-1,0-3 0,-1 0 1,3 0 1,-2 0 0,2 0 7,-1 0 10,1 0 6,2 0 4,-3 0 2,1 0 3,0 0-7,0 0-1,-3 0-7,3 0-2,-2 0-2,0 0 1,0 0-1,0 4-1,1-4 6,-1 1 5,0 1 2,-2-1 1,2-1-1,-2 4-6,0-4-5,2 0-4,-2 0-5,0 0-2,3 0 1,-1 0 1,0 0-2,2-4 1,-2 4 1,3-1-1,-1-1 2,-2 1-3,2 1 0,-2-4-3,1 4 0,-3-3 5,-2 3 5,2-1 9,-3-1 13,-1-1 17,-3 2 14,1 1 12,-1-2 9,-1 1 6,-3-1 4,2 0-4,-2 2-8,-1 0-8,1 0-9,-2 0-13,0-1-13,0 1-11,-2-4-20,1 4-35,-5-3-57,0 0-70,-7 0-89,0 2-100,-5 1-135,-4 1-49,-4 2 5,-2 2 49,-4 0 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476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09-09T07:04:02.6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282DB7A-244E-4E23-8DA3-9923B18E7278}" emma:medium="tactile" emma:mode="ink">
          <msink:context xmlns:msink="http://schemas.microsoft.com/ink/2010/main" type="writingRegion" rotatedBoundingBox="17427,12003 17540,12003 17540,12090 17427,12090"/>
        </emma:interpretation>
      </emma:emma>
    </inkml:annotationXML>
    <inkml:traceGroup>
      <inkml:annotationXML>
        <emma:emma xmlns:emma="http://www.w3.org/2003/04/emma" version="1.0">
          <emma:interpretation id="{3A0964A5-7908-4592-842B-77DC5EB26C29}" emma:medium="tactile" emma:mode="ink">
            <msink:context xmlns:msink="http://schemas.microsoft.com/ink/2010/main" type="paragraph" rotatedBoundingBox="17427,12003 17540,12003 17540,12090 17427,120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A9B868-EF5F-400C-8AD0-49BB42E14ABC}" emma:medium="tactile" emma:mode="ink">
              <msink:context xmlns:msink="http://schemas.microsoft.com/ink/2010/main" type="line" rotatedBoundingBox="17427,12003 17540,12003 17540,12090 17427,12090"/>
            </emma:interpretation>
          </emma:emma>
        </inkml:annotationXML>
        <inkml:traceGroup>
          <inkml:annotationXML>
            <emma:emma xmlns:emma="http://www.w3.org/2003/04/emma" version="1.0">
              <emma:interpretation id="{86FECCB0-966B-4EE3-B513-5248F9EE7844}" emma:medium="tactile" emma:mode="ink">
                <msink:context xmlns:msink="http://schemas.microsoft.com/ink/2010/main" type="inkWord" rotatedBoundingBox="17427,12003 17540,12003 17540,12090 17427,12090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0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@</emma:literal>
                </emma:interpretation>
              </emma:one-of>
            </emma:emma>
          </inkml:annotationXML>
          <inkml:trace contextRef="#ctx0" brushRef="#br0">31 21 63,'-1'0'115,"-1"0"-25,0 0-25,2 0-18,0 0-17,0 0-7,0 0-5,0 0-2,0 0-3,0 4-1,0-4-2,0 0-1,0 0-4,0 0-2,0 0-1,0 0-1,0 0 2,0 0 0,0 1 2,0-1-1,0 0 1,0 0 3,0 0 0,0 0 2,0 0 0,0 0 3,0 0 0,0 0-2,0 0 1,0 0 1,0 0-2,0 0-1,0 0-2,0 0 1,0 0-2,-2 0 0,2 0-2,0 0 1,0 3-3,-2-1 0,0-1-1,-1 1-2,-1-1 0,0 3 0,0-3 0,4 6-1,-1-4 0,-1 1-1,0-1 0,2 1 1,0 0 1,0-2-2,0 1 1,2 5 0,0-7 0,-1 3-1,3-1 1,2-3 1,-1 1-1,1-1 0,1 0-4,1-1-3,-1-1-2,2-1-5,-1 0-1,-3-5-2,3 3 4,-1 1 4,-1-1 2,1-3 4,-1 3 4,-4-1 4,1 1 2,-1-2 3,0 2 1,-2 2 3,0-2 5,0 2 2,-2-1 1,0 2 1,-1 0 1,1 1-1,-2 1-2,-1 0-4,-1 1 0,2 1-2,-1 0 1,-1 3 0,-1-2 0,1 4-1,1-2-2,-1 2-1,2-2-4,2-2-2,1 4-3,-1-4 1,2 1-3,0-2-3,0-1-1,2 1 1,-1 0 0,1-2 0,2-2 3,2 0 1,-1 1 1,1-1 0,1-2-1,1 1-1,-3-4 0,1 4 2,-3 0 1,1-2 2,0 1-1,-4 0-1,2 1 1,0 2 1,-2-3 3,0 3 0,0-1 3,0 1 1,-2-1 1,0 0 0,2 2-6,-2 0 0,0 0-3,-2 0-2,3 0-1,-3 0-1,2 2 0,0 1-3,0 0-2,2 2-9,-2-2-16,1 1-21,-1 2-31,2-6-46,0 0-51,0 0-20,0 0 2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6D9D0A7-4DA7-4675-9A78-F54CF1428252}" type="datetimeFigureOut">
              <a:rPr lang="vi-VN" smtClean="0"/>
              <a:t>09/09/2021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B54B056-A0DB-4EE3-A737-CDF198D959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91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100000">
              <a:srgbClr val="FFE69B"/>
            </a:gs>
            <a:gs pos="86000">
              <a:srgbClr val="FFFF99">
                <a:lumMod val="0"/>
                <a:lumOff val="100000"/>
              </a:srgbClr>
            </a:gs>
            <a:gs pos="0">
              <a:srgbClr val="FFFFCC">
                <a:lumMod val="0"/>
                <a:lumOff val="100000"/>
              </a:srgbClr>
            </a:gs>
            <a:gs pos="10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741" y="6385282"/>
            <a:ext cx="2057400" cy="365125"/>
          </a:xfrm>
        </p:spPr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9B0826A-CBF0-4ED5-A868-9C2B66D2CA43}"/>
              </a:ext>
            </a:extLst>
          </p:cNvPr>
          <p:cNvGrpSpPr/>
          <p:nvPr userDrawn="1"/>
        </p:nvGrpSpPr>
        <p:grpSpPr>
          <a:xfrm>
            <a:off x="40946" y="136524"/>
            <a:ext cx="1937979" cy="6673499"/>
            <a:chOff x="1256607" y="2388359"/>
            <a:chExt cx="2583972" cy="667349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550E8D23-9CDC-475F-89FB-7B7E8A23F965}"/>
                </a:ext>
              </a:extLst>
            </p:cNvPr>
            <p:cNvCxnSpPr>
              <a:cxnSpLocks/>
            </p:cNvCxnSpPr>
            <p:nvPr/>
          </p:nvCxnSpPr>
          <p:spPr>
            <a:xfrm>
              <a:off x="1256607" y="2388359"/>
              <a:ext cx="0" cy="6673499"/>
            </a:xfrm>
            <a:prstGeom prst="line">
              <a:avLst/>
            </a:prstGeom>
            <a:ln w="28575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2B44B3A6-7E40-4C9A-8B80-AEEF15E34536}"/>
                </a:ext>
              </a:extLst>
            </p:cNvPr>
            <p:cNvCxnSpPr>
              <a:cxnSpLocks/>
            </p:cNvCxnSpPr>
            <p:nvPr/>
          </p:nvCxnSpPr>
          <p:spPr>
            <a:xfrm>
              <a:off x="1256607" y="2388359"/>
              <a:ext cx="258397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E23766B-38EC-4CB5-9F35-49CED153B8BC}"/>
              </a:ext>
            </a:extLst>
          </p:cNvPr>
          <p:cNvGrpSpPr/>
          <p:nvPr userDrawn="1"/>
        </p:nvGrpSpPr>
        <p:grpSpPr>
          <a:xfrm rot="10800000">
            <a:off x="4966102" y="559558"/>
            <a:ext cx="4158076" cy="6250465"/>
            <a:chOff x="1238410" y="2388359"/>
            <a:chExt cx="5544101" cy="625046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7654B2D8-A39E-4B3F-A702-9D85C98719A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256607" y="2402005"/>
              <a:ext cx="0" cy="623681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B03106CE-5104-445F-8357-642F6117FE7E}"/>
                </a:ext>
              </a:extLst>
            </p:cNvPr>
            <p:cNvCxnSpPr>
              <a:cxnSpLocks/>
            </p:cNvCxnSpPr>
            <p:nvPr/>
          </p:nvCxnSpPr>
          <p:spPr>
            <a:xfrm>
              <a:off x="1238410" y="2388359"/>
              <a:ext cx="55441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Box 44">
            <a:extLst>
              <a:ext uri="{FF2B5EF4-FFF2-40B4-BE49-F238E27FC236}">
                <a16:creationId xmlns:a16="http://schemas.microsoft.com/office/drawing/2014/main" xmlns="" id="{5BBE5C3F-97AE-4DAE-8149-95090283E5D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425380" y="6502246"/>
            <a:ext cx="2605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1400" b="1" i="1" u="sng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FB:</a:t>
            </a:r>
            <a:r>
              <a:rPr lang="en-US" altLang="vi-VN" sz="1400" b="1" i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 Duong Hung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0CBD2CFD-E4D8-44AF-B2E5-BBEAD1A6FD92}"/>
              </a:ext>
            </a:extLst>
          </p:cNvPr>
          <p:cNvCxnSpPr>
            <a:cxnSpLocks/>
          </p:cNvCxnSpPr>
          <p:nvPr userDrawn="1"/>
        </p:nvCxnSpPr>
        <p:spPr>
          <a:xfrm flipH="1">
            <a:off x="7710985" y="559558"/>
            <a:ext cx="1399545" cy="0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458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8842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6768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9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10403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09/09/2021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3636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09/09/2021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62834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09/09/2021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18136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09/09/2021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6999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09/09/2021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195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09/09/2021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7207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43247-8E28-4208-A241-B7A86EB61EEF}" type="datetimeFigureOut">
              <a:rPr lang="vi-VN" smtClean="0"/>
              <a:t>09/09/2021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7" descr="Light horizontal">
            <a:extLst>
              <a:ext uri="{FF2B5EF4-FFF2-40B4-BE49-F238E27FC236}">
                <a16:creationId xmlns:a16="http://schemas.microsoft.com/office/drawing/2014/main" xmlns="" id="{E89159B4-F0C5-4391-B8C3-DBF73754EAE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4613" y="0"/>
            <a:ext cx="77747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3066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.gi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190.pn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2.gif"/><Relationship Id="rId7" Type="http://schemas.openxmlformats.org/officeDocument/2006/relationships/image" Target="../media/image13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AutoShape 46">
            <a:extLst>
              <a:ext uri="{FF2B5EF4-FFF2-40B4-BE49-F238E27FC236}">
                <a16:creationId xmlns:a16="http://schemas.microsoft.com/office/drawing/2014/main" xmlns="" id="{DE44DECC-35BB-4B38-A9E0-16FE9EC86A74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-2142658" y="1758198"/>
            <a:ext cx="4307306" cy="417089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4" name="AutoShape 47">
            <a:extLst>
              <a:ext uri="{FF2B5EF4-FFF2-40B4-BE49-F238E27FC236}">
                <a16:creationId xmlns:a16="http://schemas.microsoft.com/office/drawing/2014/main" xmlns="" id="{92C32AFF-F71B-4A0A-B458-039FFC7482FA}"/>
              </a:ext>
            </a:extLst>
          </p:cNvPr>
          <p:cNvSpPr>
            <a:spLocks noChangeArrowheads="1"/>
          </p:cNvSpPr>
          <p:nvPr/>
        </p:nvSpPr>
        <p:spPr bwMode="ltGray">
          <a:xfrm rot="5400000" flipH="1">
            <a:off x="-1774897" y="1771311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6" y="10769"/>
                  <a:pt x="10856" y="10800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799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100000">
                <a:schemeClr val="hlink">
                  <a:gamma/>
                  <a:tint val="0"/>
                  <a:invGamma/>
                  <a:alpha val="48000"/>
                  <a:lumMod val="0"/>
                  <a:lumOff val="100000"/>
                </a:schemeClr>
              </a:gs>
            </a:gsLst>
            <a:lin ang="2700000" scaled="1"/>
            <a:tileRect/>
          </a:gradFill>
          <a:ln>
            <a:solidFill>
              <a:srgbClr val="0000CC"/>
            </a:solidFill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857121FA-FB53-4B87-AAAE-7000DA201C49}"/>
              </a:ext>
            </a:extLst>
          </p:cNvPr>
          <p:cNvSpPr txBox="1"/>
          <p:nvPr/>
        </p:nvSpPr>
        <p:spPr>
          <a:xfrm>
            <a:off x="174395" y="2387158"/>
            <a:ext cx="21079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CC"/>
                </a:solidFill>
                <a:latin typeface="Duong Phuoc Sang" panose="02020603050405020304" pitchFamily="18" charset="0"/>
                <a:cs typeface="Duong Phuoc Sang" panose="02020603050405020304" pitchFamily="18" charset="0"/>
              </a:rPr>
              <a:t>Nội</a:t>
            </a:r>
            <a:r>
              <a:rPr lang="en-US" sz="4800" b="1" dirty="0">
                <a:solidFill>
                  <a:srgbClr val="0000CC"/>
                </a:solidFill>
                <a:latin typeface="Duong Phuoc Sang" panose="02020603050405020304" pitchFamily="18" charset="0"/>
                <a:cs typeface="Duong Phuoc Sang" panose="02020603050405020304" pitchFamily="18" charset="0"/>
              </a:rPr>
              <a:t> dung</a:t>
            </a:r>
          </a:p>
          <a:p>
            <a:r>
              <a:rPr lang="en-US" sz="4800" b="1" dirty="0" err="1">
                <a:solidFill>
                  <a:srgbClr val="0000CC"/>
                </a:solidFill>
                <a:latin typeface="Duong Phuoc Sang" panose="02020603050405020304" pitchFamily="18" charset="0"/>
                <a:cs typeface="Duong Phuoc Sang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latin typeface="Duong Phuoc Sang" panose="02020603050405020304" pitchFamily="18" charset="0"/>
                <a:cs typeface="Duong Phuoc Sang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Duong Phuoc Sang" panose="02020603050405020304" pitchFamily="18" charset="0"/>
                <a:cs typeface="Duong Phuoc Sang" panose="02020603050405020304" pitchFamily="18" charset="0"/>
              </a:rPr>
              <a:t>học</a:t>
            </a:r>
            <a:endParaRPr lang="vi-VN" sz="4800" b="1" dirty="0">
              <a:solidFill>
                <a:srgbClr val="0000CC"/>
              </a:solidFill>
              <a:latin typeface="Duong Phuoc Sang" panose="02020603050405020304" pitchFamily="18" charset="0"/>
              <a:cs typeface="Duong Phuoc Sang" panose="02020603050405020304" pitchFamily="18" charset="0"/>
            </a:endParaRP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xmlns="" id="{E429CB93-DEF0-4609-8D36-2D3202A08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8" y="6718407"/>
            <a:ext cx="3903108" cy="105948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xmlns="" id="{34AA69BB-DAFF-44F1-98D9-61B0989E1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320" y="6595240"/>
            <a:ext cx="2775439" cy="315093"/>
          </a:xfrm>
          <a:prstGeom prst="rect">
            <a:avLst/>
          </a:prstGeom>
        </p:spPr>
      </p:pic>
      <p:pic>
        <p:nvPicPr>
          <p:cNvPr id="1030" name="Picture 1029">
            <a:extLst>
              <a:ext uri="{FF2B5EF4-FFF2-40B4-BE49-F238E27FC236}">
                <a16:creationId xmlns:a16="http://schemas.microsoft.com/office/drawing/2014/main" xmlns="" id="{0338D9D2-4D33-448C-849E-21288CF02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34952" y="37430"/>
            <a:ext cx="651017" cy="431802"/>
          </a:xfrm>
          <a:prstGeom prst="rect">
            <a:avLst/>
          </a:prstGeom>
        </p:spPr>
      </p:pic>
      <p:pic>
        <p:nvPicPr>
          <p:cNvPr id="142" name="Picture 6" descr="E:\09----------------Diagrams September\22\Png\5.png">
            <a:extLst>
              <a:ext uri="{FF2B5EF4-FFF2-40B4-BE49-F238E27FC236}">
                <a16:creationId xmlns:a16="http://schemas.microsoft.com/office/drawing/2014/main" xmlns="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98500" y="6439885"/>
            <a:ext cx="572777" cy="40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016AD55E-F505-410D-9DC5-6BB1B783356A}"/>
              </a:ext>
            </a:extLst>
          </p:cNvPr>
          <p:cNvGrpSpPr/>
          <p:nvPr/>
        </p:nvGrpSpPr>
        <p:grpSpPr>
          <a:xfrm>
            <a:off x="2080992" y="3490649"/>
            <a:ext cx="6041729" cy="767639"/>
            <a:chOff x="2043534" y="1666069"/>
            <a:chExt cx="5970969" cy="76763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A4BA4047-F608-4981-857C-197071B5FEC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51" name="AutoShape 43">
                <a:extLst>
                  <a:ext uri="{FF2B5EF4-FFF2-40B4-BE49-F238E27FC236}">
                    <a16:creationId xmlns:a16="http://schemas.microsoft.com/office/drawing/2014/main" xmlns="" id="{7B4C2765-3571-4500-B6DC-7CFE5EF16A9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rgbClr val="0000CC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52" name="Text Box 45">
                <a:extLst>
                  <a:ext uri="{FF2B5EF4-FFF2-40B4-BE49-F238E27FC236}">
                    <a16:creationId xmlns:a16="http://schemas.microsoft.com/office/drawing/2014/main" xmlns="" id="{7E16AAF0-BE97-4735-AFDB-70E5CF3CC12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6098" y="1793685"/>
                <a:ext cx="58701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Mincho" panose="02020400000000000000" pitchFamily="18" charset="-128"/>
                    <a:ea typeface="Yu Mincho" panose="02020400000000000000" pitchFamily="18" charset="-128"/>
                    <a:cs typeface="Chu Van An" panose="02020603050405020304" pitchFamily="18" charset="0"/>
                  </a:rPr>
                  <a:t>②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0B520D38-2356-4E09-AC46-7882FA4B5FAB}"/>
                </a:ext>
              </a:extLst>
            </p:cNvPr>
            <p:cNvSpPr/>
            <p:nvPr/>
          </p:nvSpPr>
          <p:spPr>
            <a:xfrm>
              <a:off x="2801151" y="1666069"/>
              <a:ext cx="4846942" cy="767639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96000">
                  <a:schemeClr val="accent4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Text Box 44">
              <a:extLst>
                <a:ext uri="{FF2B5EF4-FFF2-40B4-BE49-F238E27FC236}">
                  <a16:creationId xmlns:a16="http://schemas.microsoft.com/office/drawing/2014/main" xmlns="" id="{F9734AB5-CA4F-4CA3-85DA-6169DCCE06A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7213" y="1737273"/>
              <a:ext cx="503729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vi-VN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81CBB3DF-73DA-4936-822B-620739647BDF}"/>
              </a:ext>
            </a:extLst>
          </p:cNvPr>
          <p:cNvGrpSpPr/>
          <p:nvPr/>
        </p:nvGrpSpPr>
        <p:grpSpPr>
          <a:xfrm>
            <a:off x="1681032" y="4784187"/>
            <a:ext cx="5985654" cy="767639"/>
            <a:chOff x="2043534" y="1666069"/>
            <a:chExt cx="7171257" cy="76763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1BFB5B3D-EEA9-48EB-8211-44BD6F264FDA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57" name="AutoShape 43">
                <a:extLst>
                  <a:ext uri="{FF2B5EF4-FFF2-40B4-BE49-F238E27FC236}">
                    <a16:creationId xmlns:a16="http://schemas.microsoft.com/office/drawing/2014/main" xmlns="" id="{A54E36FB-9829-48A0-8B15-3201282966A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rgbClr val="002060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58" name="Text Box 45">
                <a:extLst>
                  <a:ext uri="{FF2B5EF4-FFF2-40B4-BE49-F238E27FC236}">
                    <a16:creationId xmlns:a16="http://schemas.microsoft.com/office/drawing/2014/main" xmlns="" id="{6B184F9C-6361-46FD-B6D8-297B8FB9360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03380" y="1779719"/>
                <a:ext cx="59361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Mincho" panose="02020400000000000000" pitchFamily="18" charset="-128"/>
                    <a:ea typeface="Yu Mincho" panose="02020400000000000000" pitchFamily="18" charset="-128"/>
                    <a:cs typeface="Chu Van An" panose="02020603050405020304" pitchFamily="18" charset="0"/>
                  </a:rPr>
                  <a:t>③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431D94B5-DCF7-4088-852A-DF1C2119F556}"/>
                </a:ext>
              </a:extLst>
            </p:cNvPr>
            <p:cNvSpPr/>
            <p:nvPr/>
          </p:nvSpPr>
          <p:spPr>
            <a:xfrm>
              <a:off x="2801152" y="1666069"/>
              <a:ext cx="6413639" cy="767639"/>
            </a:xfrm>
            <a:prstGeom prst="roundRect">
              <a:avLst/>
            </a:prstGeom>
            <a:gradFill flip="none" rotWithShape="1">
              <a:gsLst>
                <a:gs pos="37000">
                  <a:schemeClr val="accent5">
                    <a:lumMod val="0"/>
                    <a:lumOff val="100000"/>
                  </a:schemeClr>
                </a:gs>
                <a:gs pos="95000">
                  <a:schemeClr val="accent4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Text Box 44">
              <a:extLst>
                <a:ext uri="{FF2B5EF4-FFF2-40B4-BE49-F238E27FC236}">
                  <a16:creationId xmlns:a16="http://schemas.microsoft.com/office/drawing/2014/main" xmlns="" id="{DBFB01B1-9AE8-4DF5-BCDE-87BEF2CF9F9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7212" y="1737273"/>
              <a:ext cx="613359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vi-VN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vi-VN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altLang="vi-VN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endPara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FBF5A56D-376A-463B-BF03-42E28D3FD268}"/>
              </a:ext>
            </a:extLst>
          </p:cNvPr>
          <p:cNvGrpSpPr/>
          <p:nvPr/>
        </p:nvGrpSpPr>
        <p:grpSpPr>
          <a:xfrm>
            <a:off x="1641062" y="2150457"/>
            <a:ext cx="6110907" cy="767639"/>
            <a:chOff x="2043534" y="1666069"/>
            <a:chExt cx="6110907" cy="767639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D650604C-3450-4CAF-825B-B763ED2F84A3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63" name="AutoShape 43">
                <a:extLst>
                  <a:ext uri="{FF2B5EF4-FFF2-40B4-BE49-F238E27FC236}">
                    <a16:creationId xmlns:a16="http://schemas.microsoft.com/office/drawing/2014/main" xmlns="" id="{B40DD478-0D11-487E-A5F0-886A2A63EEA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64" name="Text Box 45">
                <a:extLst>
                  <a:ext uri="{FF2B5EF4-FFF2-40B4-BE49-F238E27FC236}">
                    <a16:creationId xmlns:a16="http://schemas.microsoft.com/office/drawing/2014/main" xmlns="" id="{5B21AA41-4E73-4E35-8DDD-15C5DFB9DFA8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83504" y="1736698"/>
                <a:ext cx="66877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①</a:t>
                </a:r>
              </a:p>
            </p:txBody>
          </p:sp>
        </p:grp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xmlns="" id="{F556EF68-2020-4A19-9A49-8C7CC072D673}"/>
                </a:ext>
              </a:extLst>
            </p:cNvPr>
            <p:cNvSpPr/>
            <p:nvPr/>
          </p:nvSpPr>
          <p:spPr>
            <a:xfrm>
              <a:off x="2801150" y="1666069"/>
              <a:ext cx="5353291" cy="767639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95000">
                  <a:schemeClr val="accent4">
                    <a:lumMod val="5000"/>
                    <a:lumOff val="95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Text Box 44">
              <a:extLst>
                <a:ext uri="{FF2B5EF4-FFF2-40B4-BE49-F238E27FC236}">
                  <a16:creationId xmlns:a16="http://schemas.microsoft.com/office/drawing/2014/main" xmlns="" id="{75EBE611-179D-4502-8A6E-E066C488AEC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82476" y="1793218"/>
              <a:ext cx="509194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Tóm</a:t>
              </a:r>
              <a:r>
                <a:rPr lang="en-US" altLang="vi-VN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altLang="vi-VN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lý</a:t>
              </a:r>
              <a:r>
                <a:rPr lang="en-US" altLang="vi-VN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thuyết</a:t>
              </a:r>
              <a:endPara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5" name="Picture 173" descr="XMASLI~2">
            <a:extLst>
              <a:ext uri="{FF2B5EF4-FFF2-40B4-BE49-F238E27FC236}">
                <a16:creationId xmlns:a16="http://schemas.microsoft.com/office/drawing/2014/main" xmlns="" id="{4FD84FDF-940F-4796-9C0D-FA7010AA9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995" y="6759988"/>
            <a:ext cx="4556691" cy="10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73" descr="XMASLI~2">
            <a:extLst>
              <a:ext uri="{FF2B5EF4-FFF2-40B4-BE49-F238E27FC236}">
                <a16:creationId xmlns:a16="http://schemas.microsoft.com/office/drawing/2014/main" xmlns="" id="{32A6E69D-4541-48FB-97CB-644C91087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552260" y="6777319"/>
            <a:ext cx="4556691" cy="10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oogle Shape;94;p13" descr="C:\Users\Administrator\Desktop\Laptop (1).png">
            <a:extLst>
              <a:ext uri="{FF2B5EF4-FFF2-40B4-BE49-F238E27FC236}">
                <a16:creationId xmlns:a16="http://schemas.microsoft.com/office/drawing/2014/main" xmlns="" id="{D2850F31-2BB5-4149-AA76-114BC94C87A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98571" y="6034000"/>
            <a:ext cx="1222574" cy="859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8411D9BF-3E0A-4B99-BA5F-ACEA875504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2" y="5751966"/>
            <a:ext cx="585808" cy="1025164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B5B16219-49BA-48F3-9444-C36A932A6907}"/>
              </a:ext>
            </a:extLst>
          </p:cNvPr>
          <p:cNvGrpSpPr/>
          <p:nvPr/>
        </p:nvGrpSpPr>
        <p:grpSpPr>
          <a:xfrm>
            <a:off x="32931" y="204097"/>
            <a:ext cx="9185970" cy="803758"/>
            <a:chOff x="565131" y="107836"/>
            <a:chExt cx="9867185" cy="803758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3294B43F-CAA9-4092-BBEC-C7CD4DE7A479}"/>
                </a:ext>
              </a:extLst>
            </p:cNvPr>
            <p:cNvGrpSpPr/>
            <p:nvPr/>
          </p:nvGrpSpPr>
          <p:grpSpPr>
            <a:xfrm>
              <a:off x="565131" y="107836"/>
              <a:ext cx="9517544" cy="803751"/>
              <a:chOff x="-155574" y="790224"/>
              <a:chExt cx="9517544" cy="803751"/>
            </a:xfrm>
          </p:grpSpPr>
          <p:cxnSp>
            <p:nvCxnSpPr>
              <p:cNvPr id="66" name="Connector: Elbow 65">
                <a:extLst>
                  <a:ext uri="{FF2B5EF4-FFF2-40B4-BE49-F238E27FC236}">
                    <a16:creationId xmlns:a16="http://schemas.microsoft.com/office/drawing/2014/main" xmlns="" id="{A2996251-C7AE-45E5-B02F-C604E71B1FDA}"/>
                  </a:ext>
                </a:extLst>
              </p:cNvPr>
              <p:cNvCxnSpPr>
                <a:cxnSpLocks/>
                <a:stCxn id="65" idx="0"/>
              </p:cNvCxnSpPr>
              <p:nvPr/>
            </p:nvCxnSpPr>
            <p:spPr>
              <a:xfrm rot="16200000" flipH="1" flipV="1">
                <a:off x="4322296" y="-3445699"/>
                <a:ext cx="561804" cy="9517544"/>
              </a:xfrm>
              <a:prstGeom prst="bentConnector4">
                <a:avLst>
                  <a:gd name="adj1" fmla="val -40690"/>
                  <a:gd name="adj2" fmla="val 76765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90259B2F-3023-4633-93BF-8FB80D5FB791}"/>
                  </a:ext>
                </a:extLst>
              </p:cNvPr>
              <p:cNvSpPr txBox="1"/>
              <p:nvPr/>
            </p:nvSpPr>
            <p:spPr>
              <a:xfrm>
                <a:off x="-103847" y="790224"/>
                <a:ext cx="2049633" cy="70788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0"/>
                      <a:lumOff val="100000"/>
                    </a:schemeClr>
                  </a:gs>
                  <a:gs pos="87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kern="1200" dirty="0" err="1" smtClean="0">
                    <a:solidFill>
                      <a:srgbClr val="C0000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Chương</a:t>
                </a:r>
                <a:r>
                  <a:rPr lang="en-US" sz="2800" b="1" kern="1200" dirty="0" smtClean="0">
                    <a:solidFill>
                      <a:srgbClr val="C0000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kern="1200" dirty="0">
                    <a:solidFill>
                      <a:srgbClr val="C0000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4000" b="1" dirty="0">
                    <a:solidFill>
                      <a:srgbClr val="0000CC"/>
                    </a:solidFill>
                    <a:latin typeface="UTM Swiss Condensed" panose="02000500000000000000" pitchFamily="2" charset="0"/>
                  </a:rPr>
                  <a:t> </a:t>
                </a:r>
                <a:endParaRPr lang="vi-VN" sz="4000" b="1" dirty="0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368F97FD-CAB3-415B-B16A-B2E8B5FCD48C}"/>
                  </a:ext>
                </a:extLst>
              </p:cNvPr>
              <p:cNvSpPr txBox="1"/>
              <p:nvPr/>
            </p:nvSpPr>
            <p:spPr>
              <a:xfrm>
                <a:off x="2110647" y="846476"/>
                <a:ext cx="7227865" cy="707886"/>
              </a:xfrm>
              <a:prstGeom prst="rect">
                <a:avLst/>
              </a:prstGeom>
              <a:gradFill flip="none" rotWithShape="1">
                <a:gsLst>
                  <a:gs pos="92000">
                    <a:schemeClr val="accent4">
                      <a:lumMod val="5000"/>
                      <a:lumOff val="95000"/>
                    </a:schemeClr>
                  </a:gs>
                  <a:gs pos="99000">
                    <a:schemeClr val="accent4">
                      <a:lumMod val="45000"/>
                      <a:lumOff val="55000"/>
                    </a:schemeClr>
                  </a:gs>
                  <a:gs pos="100000">
                    <a:schemeClr val="accent4">
                      <a:lumMod val="45000"/>
                      <a:lumOff val="55000"/>
                    </a:schemeClr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kern="1200" dirty="0">
                    <a:solidFill>
                      <a:srgbClr val="0000CC"/>
                    </a:solidFill>
                    <a:effectLst/>
                    <a:latin typeface="Yu Gothic Medium" panose="020B0500000000000000" pitchFamily="34" charset="-128"/>
                    <a:cs typeface="Duong Phuoc Sang" panose="02020603050405020304" pitchFamily="18" charset="0"/>
                  </a:rPr>
                  <a:t>§</a:t>
                </a:r>
                <a:r>
                  <a:rPr lang="en-US" sz="2700" b="1" kern="1200" dirty="0">
                    <a:solidFill>
                      <a:srgbClr val="0000CC"/>
                    </a:solidFill>
                    <a:effectLst/>
                    <a:latin typeface="Duong Phuoc Sang" panose="02020603050405020304" pitchFamily="18" charset="0"/>
                    <a:ea typeface="Calibri" panose="020F0502020204030204" pitchFamily="34" charset="0"/>
                  </a:rPr>
                  <a:t>1.KHÁI NIỆM </a:t>
                </a:r>
                <a:r>
                  <a:rPr lang="en-US" sz="2700" b="1" kern="1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 </a:t>
                </a:r>
                <a:r>
                  <a:rPr lang="en-US" sz="27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KHỐI ĐA DIỆN</a:t>
                </a:r>
                <a:endParaRPr lang="vi-VN" sz="27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3" name="Picture 30">
              <a:extLst>
                <a:ext uri="{FF2B5EF4-FFF2-40B4-BE49-F238E27FC236}">
                  <a16:creationId xmlns:a16="http://schemas.microsoft.com/office/drawing/2014/main" xmlns="" id="{FFBBC788-3197-4E39-A5E5-26F1C0D268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624" y="204722"/>
              <a:ext cx="370501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45">
              <a:extLst>
                <a:ext uri="{FF2B5EF4-FFF2-40B4-BE49-F238E27FC236}">
                  <a16:creationId xmlns:a16="http://schemas.microsoft.com/office/drawing/2014/main" xmlns="" id="{C78651B5-DBA6-44E1-8700-0208968811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3021" y="349788"/>
              <a:ext cx="699295" cy="561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6350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8" y="6745183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71" y="6597294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241C983-C9E7-455D-9680-2D77A4CADEDE}"/>
              </a:ext>
            </a:extLst>
          </p:cNvPr>
          <p:cNvGrpSpPr/>
          <p:nvPr/>
        </p:nvGrpSpPr>
        <p:grpSpPr>
          <a:xfrm>
            <a:off x="1676194" y="45522"/>
            <a:ext cx="5985654" cy="675428"/>
            <a:chOff x="2043534" y="1666069"/>
            <a:chExt cx="7171257" cy="76763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66F3DA54-B4CE-447F-9EB7-CC7739FFDAD4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D850B0A9-F501-47DE-8E14-D2F4148A20E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rgbClr val="002060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623691F6-73A6-4CE4-A315-EF189120F75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03549" y="1737273"/>
                <a:ext cx="59361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Mincho" panose="02020400000000000000" pitchFamily="18" charset="-128"/>
                    <a:ea typeface="Yu Mincho" panose="02020400000000000000" pitchFamily="18" charset="-128"/>
                    <a:cs typeface="Chu Van An" panose="02020603050405020304" pitchFamily="18" charset="0"/>
                  </a:rPr>
                  <a:t>③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0030B49B-9E47-4CAA-B116-74D28E949111}"/>
                </a:ext>
              </a:extLst>
            </p:cNvPr>
            <p:cNvSpPr/>
            <p:nvPr/>
          </p:nvSpPr>
          <p:spPr>
            <a:xfrm>
              <a:off x="2801152" y="1666069"/>
              <a:ext cx="6413639" cy="767639"/>
            </a:xfrm>
            <a:prstGeom prst="roundRect">
              <a:avLst/>
            </a:prstGeom>
            <a:gradFill flip="none" rotWithShape="1">
              <a:gsLst>
                <a:gs pos="37000">
                  <a:schemeClr val="accent5">
                    <a:lumMod val="0"/>
                    <a:lumOff val="100000"/>
                  </a:schemeClr>
                </a:gs>
                <a:gs pos="95000">
                  <a:schemeClr val="accent4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827B5D14-BACE-48C7-B917-B65E68D9C7C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7212" y="1737273"/>
              <a:ext cx="613359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Bài tập rèn luyện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xmlns="" id="{EBA1AAD8-E6AD-4AF0-BAF5-8C663EE3C3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166" y="770085"/>
                <a:ext cx="8763668" cy="4270129"/>
              </a:xfrm>
              <a:prstGeom prst="rect">
                <a:avLst/>
              </a:prstGeom>
              <a:gradFill flip="none" rotWithShape="1">
                <a:gsLst>
                  <a:gs pos="94000">
                    <a:srgbClr val="FFFF99">
                      <a:lumMod val="45000"/>
                      <a:lumOff val="55000"/>
                    </a:srgbClr>
                  </a:gs>
                  <a:gs pos="100000">
                    <a:srgbClr val="FFFF7B"/>
                  </a:gs>
                  <a:gs pos="100000">
                    <a:srgbClr val="FFFF00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00CC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vi-VN" sz="3200" b="1" u="sng" dirty="0" smtClean="0">
                    <a:solidFill>
                      <a:srgbClr val="0000CC"/>
                    </a:solidFill>
                  </a:rPr>
                  <a:t>Câu 1:</a:t>
                </a:r>
                <a:r>
                  <a:rPr lang="fr-FR" sz="3200" dirty="0"/>
                  <a:t>Cho </a:t>
                </a:r>
                <a:r>
                  <a:rPr lang="fr-FR" sz="3200" dirty="0" err="1"/>
                  <a:t>các</a:t>
                </a:r>
                <a:r>
                  <a:rPr lang="fr-FR" sz="3200" dirty="0"/>
                  <a:t> </a:t>
                </a:r>
                <a:r>
                  <a:rPr lang="fr-FR" sz="3200" dirty="0" err="1"/>
                  <a:t>hình</a:t>
                </a:r>
                <a:r>
                  <a:rPr lang="fr-FR" sz="3200" dirty="0"/>
                  <a:t> </a:t>
                </a:r>
                <a:r>
                  <a:rPr lang="fr-FR" sz="3200" dirty="0" err="1"/>
                  <a:t>sau</a:t>
                </a:r>
                <a:r>
                  <a:rPr lang="fr-FR" sz="3200" dirty="0"/>
                  <a:t>:</a:t>
                </a:r>
                <a:endParaRPr lang="vi-VN" sz="3200" dirty="0"/>
              </a:p>
              <a:p>
                <a:pPr algn="l"/>
                <a:endParaRPr lang="vi-VN" sz="3200" dirty="0"/>
              </a:p>
              <a:p>
                <a:pPr algn="l"/>
                <a:endParaRPr lang="vi-VN" sz="3200" dirty="0"/>
              </a:p>
              <a:p>
                <a:pPr algn="l"/>
                <a:endParaRPr lang="fr-FR" sz="3200" dirty="0"/>
              </a:p>
              <a:p>
                <a:pPr algn="l"/>
                <a:r>
                  <a:rPr lang="en-US" sz="3200" dirty="0" err="1"/>
                  <a:t>Mỗi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hình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trên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gồm</a:t>
                </a:r>
                <a:r>
                  <a:rPr lang="en-US" sz="3200" dirty="0"/>
                  <a:t> </a:t>
                </a:r>
                <a:r>
                  <a:rPr lang="en-US" sz="3200" dirty="0" err="1"/>
                  <a:t>một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số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hữu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hạn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đa</a:t>
                </a:r>
                <a:r>
                  <a:rPr lang="en-US" sz="3200" dirty="0"/>
                  <a:t> </a:t>
                </a:r>
                <a:r>
                  <a:rPr lang="en-US" sz="3200" dirty="0" err="1"/>
                  <a:t>giác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phẳng</a:t>
                </a:r>
                <a:r>
                  <a:rPr lang="en-US" sz="3200" dirty="0"/>
                  <a:t> (</a:t>
                </a:r>
                <a:r>
                  <a:rPr lang="en-US" sz="3200" dirty="0" err="1"/>
                  <a:t>kể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cả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các</a:t>
                </a:r>
                <a:r>
                  <a:rPr lang="en-US" sz="3200" dirty="0"/>
                  <a:t> </a:t>
                </a:r>
                <a:r>
                  <a:rPr lang="en-US" sz="3200" dirty="0" err="1"/>
                  <a:t>điểm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trong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của</a:t>
                </a:r>
                <a:r>
                  <a:rPr lang="en-US" sz="3200" dirty="0"/>
                  <a:t> </a:t>
                </a:r>
                <a:r>
                  <a:rPr lang="en-US" sz="3200" dirty="0" err="1"/>
                  <a:t>nó</a:t>
                </a:r>
                <a:r>
                  <a:rPr lang="en-US" sz="3200" dirty="0"/>
                  <a:t>), </a:t>
                </a:r>
                <a:r>
                  <a:rPr lang="en-US" sz="3200" dirty="0" err="1"/>
                  <a:t>số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hình</a:t>
                </a:r>
                <a:r>
                  <a:rPr lang="en-US" sz="3200" dirty="0"/>
                  <a:t> </a:t>
                </a:r>
                <a:r>
                  <a:rPr lang="en-US" sz="3200" dirty="0" err="1"/>
                  <a:t>đa</a:t>
                </a:r>
                <a:r>
                  <a:rPr lang="en-US" sz="3200" dirty="0"/>
                  <a:t> </a:t>
                </a:r>
                <a:r>
                  <a:rPr lang="en-US" sz="3200" dirty="0" err="1"/>
                  <a:t>diện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là</a:t>
                </a:r>
                <a:endParaRPr lang="vi-VN" sz="3200" dirty="0"/>
              </a:p>
              <a:p>
                <a:pPr algn="l">
                  <a:tabLst>
                    <a:tab pos="914400" algn="l"/>
                    <a:tab pos="3657600" algn="l"/>
                    <a:tab pos="6345238" algn="l"/>
                    <a:tab pos="9144000" algn="l"/>
                  </a:tabLst>
                </a:pPr>
                <a:r>
                  <a:rPr lang="vi-VN" sz="3200" b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Ⓐ</a:t>
                </a:r>
                <a:r>
                  <a:rPr lang="vi-VN" sz="3200" dirty="0"/>
                  <a:t>.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i="1" dirty="0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/>
                  <a:t>	</a:t>
                </a:r>
                <a:r>
                  <a:rPr lang="vi-VN" sz="3200" b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Ⓑ</a:t>
                </a:r>
                <a:r>
                  <a:rPr lang="vi-VN" sz="3200" dirty="0"/>
                  <a:t>.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3</m:t>
                    </m:r>
                    <m:r>
                      <a:rPr lang="en-US" sz="3200" i="1" dirty="0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/>
                  <a:t>	</a:t>
                </a:r>
                <a:endParaRPr lang="vi-VN" sz="3200" dirty="0"/>
              </a:p>
              <a:p>
                <a:pPr algn="l">
                  <a:tabLst>
                    <a:tab pos="914400" algn="l"/>
                    <a:tab pos="3657600" algn="l"/>
                    <a:tab pos="6345238" algn="l"/>
                    <a:tab pos="9144000" algn="l"/>
                  </a:tabLst>
                </a:pPr>
                <a:r>
                  <a:rPr lang="vi-VN" sz="3200" b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Ⓒ</a:t>
                </a:r>
                <a:r>
                  <a:rPr lang="vi-VN" sz="3200" dirty="0"/>
                  <a:t>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vi-VN" sz="3200" dirty="0" smtClean="0"/>
                  <a:t>.</a:t>
                </a:r>
                <a:r>
                  <a:rPr lang="en-US" sz="3200" dirty="0"/>
                  <a:t>	</a:t>
                </a:r>
                <a:r>
                  <a:rPr lang="vi-VN" sz="3200" b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Ⓓ</a:t>
                </a:r>
                <a:r>
                  <a:rPr lang="vi-VN" sz="3200" dirty="0"/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vi-VN" sz="3200" dirty="0"/>
                  <a:t>.</a:t>
                </a: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BA1AAD8-E6AD-4AF0-BAF5-8C663EE3C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66" y="770085"/>
                <a:ext cx="8763668" cy="4270129"/>
              </a:xfrm>
              <a:prstGeom prst="rect">
                <a:avLst/>
              </a:prstGeom>
              <a:blipFill rotWithShape="1">
                <a:blip r:embed="rId4"/>
                <a:stretch>
                  <a:fillRect l="-1667" t="-2845" b="-6828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8F2CF482-00D8-40F6-BEEF-D3897383A33D}"/>
              </a:ext>
            </a:extLst>
          </p:cNvPr>
          <p:cNvSpPr txBox="1">
            <a:spLocks/>
          </p:cNvSpPr>
          <p:nvPr/>
        </p:nvSpPr>
        <p:spPr>
          <a:xfrm>
            <a:off x="190165" y="5089349"/>
            <a:ext cx="8763668" cy="1655834"/>
          </a:xfrm>
          <a:prstGeom prst="rect">
            <a:avLst/>
          </a:prstGeom>
          <a:solidFill>
            <a:srgbClr val="CCECFF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3200" b="1" dirty="0">
                <a:solidFill>
                  <a:srgbClr val="0000CC"/>
                </a:solidFill>
                <a:sym typeface="Wingdings 2" panose="05020102010507070707" pitchFamily="18" charset="2"/>
              </a:rPr>
              <a:t></a:t>
            </a:r>
            <a:r>
              <a:rPr lang="en-US" sz="3200" b="1" dirty="0" err="1">
                <a:solidFill>
                  <a:srgbClr val="0000CC"/>
                </a:solidFill>
              </a:rPr>
              <a:t>Lời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giải</a:t>
            </a:r>
            <a:endParaRPr lang="en-US" sz="3200" b="1" dirty="0">
              <a:solidFill>
                <a:srgbClr val="0000CC"/>
              </a:solidFill>
            </a:endParaRP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đa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: </a:t>
            </a:r>
            <a:r>
              <a:rPr lang="en-US" sz="3200" dirty="0" err="1"/>
              <a:t>Hình</a:t>
            </a:r>
            <a:r>
              <a:rPr lang="en-US" sz="3200" dirty="0"/>
              <a:t> 1; </a:t>
            </a:r>
            <a:r>
              <a:rPr lang="en-US" sz="3200" dirty="0" err="1"/>
              <a:t>Hình</a:t>
            </a:r>
            <a:r>
              <a:rPr lang="en-US" sz="3200" dirty="0"/>
              <a:t> 3; </a:t>
            </a:r>
            <a:r>
              <a:rPr lang="en-US" sz="3200" dirty="0" err="1"/>
              <a:t>Hình</a:t>
            </a:r>
            <a:r>
              <a:rPr lang="en-US" sz="3200" dirty="0"/>
              <a:t> 4.</a:t>
            </a:r>
            <a:r>
              <a:rPr lang="en-US" sz="3200" b="1" dirty="0"/>
              <a:t> </a:t>
            </a:r>
            <a:r>
              <a:rPr lang="en-US" sz="3200" b="1" dirty="0" err="1"/>
              <a:t>Chọn</a:t>
            </a:r>
            <a:r>
              <a:rPr lang="en-US" sz="3200" b="1" dirty="0"/>
              <a:t> B.</a:t>
            </a:r>
            <a:endParaRPr lang="en-US" sz="3200" dirty="0"/>
          </a:p>
          <a:p>
            <a:pPr algn="l"/>
            <a:endParaRPr lang="vi-VN" sz="3200" dirty="0">
              <a:solidFill>
                <a:srgbClr val="0000CC"/>
              </a:solidFill>
            </a:endParaRPr>
          </a:p>
        </p:txBody>
      </p:sp>
      <p:sp>
        <p:nvSpPr>
          <p:cNvPr id="18" name="Freeform 47">
            <a:extLst>
              <a:ext uri="{FF2B5EF4-FFF2-40B4-BE49-F238E27FC236}">
                <a16:creationId xmlns:a16="http://schemas.microsoft.com/office/drawing/2014/main" xmlns="" id="{88591492-E769-45C0-BD37-ADBC10991229}"/>
              </a:ext>
            </a:extLst>
          </p:cNvPr>
          <p:cNvSpPr/>
          <p:nvPr/>
        </p:nvSpPr>
        <p:spPr>
          <a:xfrm>
            <a:off x="4063236" y="4034661"/>
            <a:ext cx="261257" cy="41760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7F18426-FBEE-49C0-9DFC-4C670C85D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739" y="1341035"/>
            <a:ext cx="8106521" cy="159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12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8" y="6745183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71" y="6597294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241C983-C9E7-455D-9680-2D77A4CADEDE}"/>
              </a:ext>
            </a:extLst>
          </p:cNvPr>
          <p:cNvGrpSpPr/>
          <p:nvPr/>
        </p:nvGrpSpPr>
        <p:grpSpPr>
          <a:xfrm>
            <a:off x="1676194" y="45522"/>
            <a:ext cx="5985654" cy="675428"/>
            <a:chOff x="2043534" y="1666069"/>
            <a:chExt cx="7171257" cy="76763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66F3DA54-B4CE-447F-9EB7-CC7739FFDAD4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D850B0A9-F501-47DE-8E14-D2F4148A20E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rgbClr val="002060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623691F6-73A6-4CE4-A315-EF189120F75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03549" y="1737273"/>
                <a:ext cx="59361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Mincho" panose="02020400000000000000" pitchFamily="18" charset="-128"/>
                    <a:ea typeface="Yu Mincho" panose="02020400000000000000" pitchFamily="18" charset="-128"/>
                    <a:cs typeface="Chu Van An" panose="02020603050405020304" pitchFamily="18" charset="0"/>
                  </a:rPr>
                  <a:t>③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0030B49B-9E47-4CAA-B116-74D28E949111}"/>
                </a:ext>
              </a:extLst>
            </p:cNvPr>
            <p:cNvSpPr/>
            <p:nvPr/>
          </p:nvSpPr>
          <p:spPr>
            <a:xfrm>
              <a:off x="2801152" y="1666069"/>
              <a:ext cx="6413639" cy="767639"/>
            </a:xfrm>
            <a:prstGeom prst="roundRect">
              <a:avLst/>
            </a:prstGeom>
            <a:gradFill flip="none" rotWithShape="1">
              <a:gsLst>
                <a:gs pos="37000">
                  <a:schemeClr val="accent5">
                    <a:lumMod val="0"/>
                    <a:lumOff val="100000"/>
                  </a:schemeClr>
                </a:gs>
                <a:gs pos="95000">
                  <a:schemeClr val="accent4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827B5D14-BACE-48C7-B917-B65E68D9C7C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7212" y="1737273"/>
              <a:ext cx="613359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Bài tập rèn luyện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xmlns="" id="{EBA1AAD8-E6AD-4AF0-BAF5-8C663EE3C3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166" y="770085"/>
                <a:ext cx="8763668" cy="4270129"/>
              </a:xfrm>
              <a:prstGeom prst="rect">
                <a:avLst/>
              </a:prstGeom>
              <a:gradFill flip="none" rotWithShape="1">
                <a:gsLst>
                  <a:gs pos="94000">
                    <a:srgbClr val="FFFF99">
                      <a:lumMod val="45000"/>
                      <a:lumOff val="55000"/>
                    </a:srgbClr>
                  </a:gs>
                  <a:gs pos="100000">
                    <a:srgbClr val="FFFF7B"/>
                  </a:gs>
                  <a:gs pos="100000">
                    <a:srgbClr val="FFFF00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00CC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vi-VN" sz="3200" b="1" u="sng">
                    <a:solidFill>
                      <a:srgbClr val="0000CC"/>
                    </a:solidFill>
                  </a:rPr>
                  <a:t>Câu 2:</a:t>
                </a:r>
                <a:r>
                  <a:rPr lang="vi-VN" sz="3200"/>
                  <a:t>Vật thể nào trong các vật thể sau không phải là khối đa diện?</a:t>
                </a:r>
              </a:p>
              <a:p>
                <a:pPr algn="l"/>
                <a:endParaRPr lang="vi-VN" sz="3200"/>
              </a:p>
              <a:p>
                <a:pPr algn="l"/>
                <a:endParaRPr lang="vi-VN" sz="3200"/>
              </a:p>
              <a:p>
                <a:pPr algn="l"/>
                <a:endParaRPr lang="vi-VN" sz="3200"/>
              </a:p>
              <a:p>
                <a:pPr algn="l"/>
                <a:endParaRPr lang="vi-VN" sz="3200"/>
              </a:p>
              <a:p>
                <a:pPr algn="l">
                  <a:tabLst>
                    <a:tab pos="914400" algn="l"/>
                    <a:tab pos="3657600" algn="l"/>
                    <a:tab pos="6345238" algn="l"/>
                    <a:tab pos="9144000" algn="l"/>
                  </a:tabLst>
                </a:pPr>
                <a:r>
                  <a:rPr lang="vi-VN" sz="3200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	Ⓐ</a:t>
                </a:r>
                <a:r>
                  <a:rPr lang="vi-VN" sz="3200"/>
                  <a:t>.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latin typeface="Cambria Math"/>
                      </a:rPr>
                      <m:t>.</m:t>
                    </m:r>
                  </m:oMath>
                </a14:m>
                <a:r>
                  <a:rPr lang="en-US" sz="3200"/>
                  <a:t>	</a:t>
                </a:r>
                <a:r>
                  <a:rPr lang="vi-VN" sz="3200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Ⓑ</a:t>
                </a:r>
                <a:r>
                  <a:rPr lang="vi-VN" sz="3200"/>
                  <a:t>.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latin typeface="Cambria Math"/>
                      </a:rPr>
                      <m:t>.</m:t>
                    </m:r>
                  </m:oMath>
                </a14:m>
                <a:r>
                  <a:rPr lang="en-US" sz="3200"/>
                  <a:t>	</a:t>
                </a:r>
                <a:endParaRPr lang="vi-VN" sz="3200"/>
              </a:p>
              <a:p>
                <a:pPr algn="l">
                  <a:tabLst>
                    <a:tab pos="914400" algn="l"/>
                    <a:tab pos="3657600" algn="l"/>
                    <a:tab pos="6345238" algn="l"/>
                    <a:tab pos="9144000" algn="l"/>
                  </a:tabLst>
                </a:pPr>
                <a:r>
                  <a:rPr lang="vi-VN" sz="3200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	Ⓒ</a:t>
                </a:r>
                <a:r>
                  <a:rPr lang="vi-VN" sz="3200"/>
                  <a:t>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vi-VN" sz="3200" dirty="0"/>
                  <a:t>.</a:t>
                </a:r>
                <a:r>
                  <a:rPr lang="en-US" sz="3200"/>
                  <a:t>	</a:t>
                </a:r>
                <a:r>
                  <a:rPr lang="vi-VN" sz="3200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Ⓓ</a:t>
                </a:r>
                <a:r>
                  <a:rPr lang="vi-VN" sz="3200"/>
                  <a:t>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vi-VN" sz="3200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BA1AAD8-E6AD-4AF0-BAF5-8C663EE3C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66" y="770085"/>
                <a:ext cx="8763668" cy="4270129"/>
              </a:xfrm>
              <a:prstGeom prst="rect">
                <a:avLst/>
              </a:prstGeom>
              <a:blipFill>
                <a:blip r:embed="rId5"/>
                <a:stretch>
                  <a:fillRect l="-1667" t="-2987" b="-6828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8F2CF482-00D8-40F6-BEEF-D3897383A33D}"/>
              </a:ext>
            </a:extLst>
          </p:cNvPr>
          <p:cNvSpPr txBox="1">
            <a:spLocks/>
          </p:cNvSpPr>
          <p:nvPr/>
        </p:nvSpPr>
        <p:spPr>
          <a:xfrm>
            <a:off x="190165" y="5089349"/>
            <a:ext cx="8763668" cy="1655834"/>
          </a:xfrm>
          <a:prstGeom prst="rect">
            <a:avLst/>
          </a:prstGeom>
          <a:solidFill>
            <a:srgbClr val="CCECFF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3200" b="1">
                <a:solidFill>
                  <a:srgbClr val="0000CC"/>
                </a:solidFill>
                <a:sym typeface="Wingdings 2" panose="05020102010507070707" pitchFamily="18" charset="2"/>
              </a:rPr>
              <a:t></a:t>
            </a:r>
            <a:r>
              <a:rPr lang="en-US" sz="3200" b="1">
                <a:solidFill>
                  <a:srgbClr val="0000CC"/>
                </a:solidFill>
              </a:rPr>
              <a:t>Lời giải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/>
              <a:t>Các hình đa diện là: Hình A; Hình B; Hình D.</a:t>
            </a:r>
            <a:r>
              <a:rPr lang="en-US" sz="3200" b="1"/>
              <a:t> Chọn C.</a:t>
            </a:r>
            <a:endParaRPr lang="en-US" sz="3200" dirty="0"/>
          </a:p>
          <a:p>
            <a:pPr algn="l"/>
            <a:endParaRPr lang="vi-VN" sz="3200">
              <a:solidFill>
                <a:srgbClr val="0000CC"/>
              </a:solidFill>
            </a:endParaRPr>
          </a:p>
        </p:txBody>
      </p:sp>
      <p:sp>
        <p:nvSpPr>
          <p:cNvPr id="18" name="Freeform 47">
            <a:extLst>
              <a:ext uri="{FF2B5EF4-FFF2-40B4-BE49-F238E27FC236}">
                <a16:creationId xmlns:a16="http://schemas.microsoft.com/office/drawing/2014/main" xmlns="" id="{88591492-E769-45C0-BD37-ADBC10991229}"/>
              </a:ext>
            </a:extLst>
          </p:cNvPr>
          <p:cNvSpPr/>
          <p:nvPr/>
        </p:nvSpPr>
        <p:spPr>
          <a:xfrm>
            <a:off x="1278472" y="4577964"/>
            <a:ext cx="261257" cy="41760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D320E9-032B-490B-B743-35B18DB3FD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608" y="1861336"/>
            <a:ext cx="8572784" cy="1798846"/>
          </a:xfrm>
          <a:prstGeom prst="rect">
            <a:avLst/>
          </a:prstGeom>
        </p:spPr>
      </p:pic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xmlns="" id="{A26EEF52-38EE-4096-9A7B-C812307C4E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752475"/>
          <a:ext cx="857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7" imgW="88746" imgH="139458" progId="Equation.DSMT4">
                  <p:embed/>
                </p:oleObj>
              </mc:Choice>
              <mc:Fallback>
                <p:oleObj name="Equation" r:id="rId7" imgW="88746" imgH="139458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52475"/>
                        <a:ext cx="85725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0">
            <a:extLst>
              <a:ext uri="{FF2B5EF4-FFF2-40B4-BE49-F238E27FC236}">
                <a16:creationId xmlns:a16="http://schemas.microsoft.com/office/drawing/2014/main" xmlns="" id="{DFA2B979-89D4-40D1-80C4-101947396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95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257300" algn="l"/>
                <a:tab pos="25146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257300" algn="l"/>
                <a:tab pos="25146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257300" algn="l"/>
                <a:tab pos="25146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257300" algn="l"/>
                <a:tab pos="25146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257300" algn="l"/>
                <a:tab pos="25146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257300" algn="l"/>
                <a:tab pos="25146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257300" algn="l"/>
                <a:tab pos="25146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257300" algn="l"/>
                <a:tab pos="25146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257300" algn="l"/>
                <a:tab pos="25146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257300" algn="l"/>
                <a:tab pos="2514600" algn="l"/>
                <a:tab pos="3771900" algn="l"/>
              </a:tabLst>
            </a:pPr>
            <a:r>
              <a:rPr kumimoji="0" lang="en-US" altLang="vi-V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TM Centur" charset="0"/>
                <a:ea typeface="Times New Roman" panose="02020603050405020304" pitchFamily="18" charset="0"/>
              </a:rPr>
              <a:t>.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1485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8" y="6745183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71" y="6597294"/>
            <a:ext cx="2775439" cy="29577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CA3B308-E47E-4CB2-A006-427865E4CA19}"/>
              </a:ext>
            </a:extLst>
          </p:cNvPr>
          <p:cNvGrpSpPr/>
          <p:nvPr/>
        </p:nvGrpSpPr>
        <p:grpSpPr>
          <a:xfrm>
            <a:off x="1586516" y="78178"/>
            <a:ext cx="6108694" cy="767639"/>
            <a:chOff x="2043534" y="1666069"/>
            <a:chExt cx="5970969" cy="76763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36926AFA-5B5D-4200-9D1B-383130E2837E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27" name="AutoShape 43">
                <a:extLst>
                  <a:ext uri="{FF2B5EF4-FFF2-40B4-BE49-F238E27FC236}">
                    <a16:creationId xmlns:a16="http://schemas.microsoft.com/office/drawing/2014/main" xmlns="" id="{6BAD69A7-64DD-496C-B656-5035B46FDC3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rgbClr val="0000CC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28" name="Text Box 45">
                <a:extLst>
                  <a:ext uri="{FF2B5EF4-FFF2-40B4-BE49-F238E27FC236}">
                    <a16:creationId xmlns:a16="http://schemas.microsoft.com/office/drawing/2014/main" xmlns="" id="{F0794D27-4927-40A8-9138-D278A43CBB4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6098" y="1793685"/>
                <a:ext cx="58701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Mincho" panose="02020400000000000000" pitchFamily="18" charset="-128"/>
                    <a:ea typeface="Yu Mincho" panose="02020400000000000000" pitchFamily="18" charset="-128"/>
                    <a:cs typeface="Chu Van An" panose="02020603050405020304" pitchFamily="18" charset="0"/>
                  </a:rPr>
                  <a:t>②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353F2E08-0AFD-400F-B73E-C548F3BD2934}"/>
                </a:ext>
              </a:extLst>
            </p:cNvPr>
            <p:cNvSpPr/>
            <p:nvPr/>
          </p:nvSpPr>
          <p:spPr>
            <a:xfrm>
              <a:off x="2801151" y="1666069"/>
              <a:ext cx="5213352" cy="767639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96000">
                  <a:schemeClr val="accent4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Text Box 44">
              <a:extLst>
                <a:ext uri="{FF2B5EF4-FFF2-40B4-BE49-F238E27FC236}">
                  <a16:creationId xmlns:a16="http://schemas.microsoft.com/office/drawing/2014/main" xmlns="" id="{C92178C3-BDA1-4B01-9144-4FC0B8F2355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7213" y="1737273"/>
              <a:ext cx="503729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Phân dạng bài tập</a:t>
              </a: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9B6B2E70-14B8-4198-8BCD-0D4CDF07454D}"/>
              </a:ext>
            </a:extLst>
          </p:cNvPr>
          <p:cNvSpPr txBox="1">
            <a:spLocks/>
          </p:cNvSpPr>
          <p:nvPr/>
        </p:nvSpPr>
        <p:spPr>
          <a:xfrm>
            <a:off x="376863" y="1378934"/>
            <a:ext cx="8795434" cy="39682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>
                <a:latin typeface="Yu Gothic" panose="020B0400000000000000" pitchFamily="34" charset="-128"/>
                <a:ea typeface="Yu Gothic" panose="020B0400000000000000" pitchFamily="34" charset="-128"/>
                <a:sym typeface="Wingdings 2" panose="05020102010507070707" pitchFamily="18" charset="2"/>
              </a:rPr>
              <a:t>➋</a:t>
            </a:r>
            <a:r>
              <a:rPr lang="en-US" sz="3200" b="1">
                <a:sym typeface="Wingdings 2" panose="05020102010507070707" pitchFamily="18" charset="2"/>
              </a:rPr>
              <a:t>. </a:t>
            </a:r>
            <a:r>
              <a:rPr lang="en-US" sz="3200" b="1" u="sng">
                <a:solidFill>
                  <a:srgbClr val="0000CC"/>
                </a:solidFill>
              </a:rPr>
              <a:t>Dạng </a:t>
            </a:r>
            <a:r>
              <a:rPr lang="en-US" sz="3200" b="1" u="sng" dirty="0">
                <a:solidFill>
                  <a:srgbClr val="0000CC"/>
                </a:solidFill>
              </a:rPr>
              <a:t>2</a:t>
            </a:r>
            <a:r>
              <a:rPr lang="en-US" sz="3200" b="1">
                <a:solidFill>
                  <a:srgbClr val="0000CC"/>
                </a:solidFill>
              </a:rPr>
              <a:t>. </a:t>
            </a:r>
            <a:r>
              <a:rPr lang="en-US" sz="3200" b="1"/>
              <a:t>Đếm số mặt, số cạnh, số đỉnh</a:t>
            </a:r>
            <a:endParaRPr lang="en-US" sz="3200" dirty="0"/>
          </a:p>
          <a:p>
            <a:pPr algn="l"/>
            <a:r>
              <a:rPr lang="en-US" sz="3200" b="1" dirty="0">
                <a:sym typeface="Wingdings 2"/>
              </a:rPr>
              <a:t></a:t>
            </a:r>
            <a:r>
              <a:rPr lang="en-US" sz="3200" b="1" i="1" dirty="0"/>
              <a:t>-</a:t>
            </a:r>
            <a:r>
              <a:rPr lang="en-US" sz="3200" b="1" i="1" dirty="0" err="1"/>
              <a:t>Phương</a:t>
            </a:r>
            <a:r>
              <a:rPr lang="en-US" sz="3200" b="1" i="1" dirty="0"/>
              <a:t> </a:t>
            </a:r>
            <a:r>
              <a:rPr lang="en-US" sz="3200" b="1" i="1" dirty="0" err="1"/>
              <a:t>pháp</a:t>
            </a:r>
            <a:r>
              <a:rPr lang="en-US" sz="3200" b="1" i="1" dirty="0"/>
              <a:t>:  </a:t>
            </a:r>
            <a:endParaRPr lang="en-US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/>
              <a:t>Quan sát, đếm số cạnh, số mặt, số đỉnh </a:t>
            </a:r>
            <a:endParaRPr lang="en-US" sz="32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8BC4001-5265-4424-B0DF-BDB99D0AD789}"/>
              </a:ext>
            </a:extLst>
          </p:cNvPr>
          <p:cNvGrpSpPr/>
          <p:nvPr/>
        </p:nvGrpSpPr>
        <p:grpSpPr>
          <a:xfrm>
            <a:off x="-1321193" y="2033557"/>
            <a:ext cx="9144002" cy="5329684"/>
            <a:chOff x="-1059316" y="1014150"/>
            <a:chExt cx="9144002" cy="5329684"/>
          </a:xfrm>
        </p:grpSpPr>
        <p:pic>
          <p:nvPicPr>
            <p:cNvPr id="12" name="Picture 345" descr="shadow_1_m">
              <a:extLst>
                <a:ext uri="{FF2B5EF4-FFF2-40B4-BE49-F238E27FC236}">
                  <a16:creationId xmlns:a16="http://schemas.microsoft.com/office/drawing/2014/main" xmlns="" id="{063BD3FB-AA07-486F-B6DE-3483EC8B2F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45" descr="shadow_1_m">
              <a:extLst>
                <a:ext uri="{FF2B5EF4-FFF2-40B4-BE49-F238E27FC236}">
                  <a16:creationId xmlns:a16="http://schemas.microsoft.com/office/drawing/2014/main" xmlns="" id="{C435ECC4-6C53-4CCB-9153-7308B52D55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10798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8" y="6745183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71" y="6597294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241C983-C9E7-455D-9680-2D77A4CADEDE}"/>
              </a:ext>
            </a:extLst>
          </p:cNvPr>
          <p:cNvGrpSpPr/>
          <p:nvPr/>
        </p:nvGrpSpPr>
        <p:grpSpPr>
          <a:xfrm>
            <a:off x="1676194" y="45522"/>
            <a:ext cx="5985654" cy="675428"/>
            <a:chOff x="2043534" y="1666069"/>
            <a:chExt cx="7171257" cy="76763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66F3DA54-B4CE-447F-9EB7-CC7739FFDAD4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D850B0A9-F501-47DE-8E14-D2F4148A20E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rgbClr val="002060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623691F6-73A6-4CE4-A315-EF189120F75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03549" y="1737273"/>
                <a:ext cx="59361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Mincho" panose="02020400000000000000" pitchFamily="18" charset="-128"/>
                    <a:ea typeface="Yu Mincho" panose="02020400000000000000" pitchFamily="18" charset="-128"/>
                    <a:cs typeface="Chu Van An" panose="02020603050405020304" pitchFamily="18" charset="0"/>
                  </a:rPr>
                  <a:t>③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0030B49B-9E47-4CAA-B116-74D28E949111}"/>
                </a:ext>
              </a:extLst>
            </p:cNvPr>
            <p:cNvSpPr/>
            <p:nvPr/>
          </p:nvSpPr>
          <p:spPr>
            <a:xfrm>
              <a:off x="2801152" y="1666069"/>
              <a:ext cx="6413639" cy="767639"/>
            </a:xfrm>
            <a:prstGeom prst="roundRect">
              <a:avLst/>
            </a:prstGeom>
            <a:gradFill flip="none" rotWithShape="1">
              <a:gsLst>
                <a:gs pos="37000">
                  <a:schemeClr val="accent5">
                    <a:lumMod val="0"/>
                    <a:lumOff val="100000"/>
                  </a:schemeClr>
                </a:gs>
                <a:gs pos="95000">
                  <a:schemeClr val="accent4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827B5D14-BACE-48C7-B917-B65E68D9C7C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7212" y="1737273"/>
              <a:ext cx="613359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Bài tập rèn luyện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xmlns="" id="{EBA1AAD8-E6AD-4AF0-BAF5-8C663EE3C3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166" y="770085"/>
                <a:ext cx="8763668" cy="2658915"/>
              </a:xfrm>
              <a:prstGeom prst="rect">
                <a:avLst/>
              </a:prstGeom>
              <a:gradFill flip="none" rotWithShape="1">
                <a:gsLst>
                  <a:gs pos="94000">
                    <a:srgbClr val="FFFF99">
                      <a:lumMod val="45000"/>
                      <a:lumOff val="55000"/>
                    </a:srgbClr>
                  </a:gs>
                  <a:gs pos="100000">
                    <a:srgbClr val="FFFF7B"/>
                  </a:gs>
                  <a:gs pos="100000">
                    <a:srgbClr val="FFFF00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00CC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vi-VN" sz="3200" b="1" u="sng" dirty="0">
                    <a:solidFill>
                      <a:srgbClr val="0000CC"/>
                    </a:solidFill>
                  </a:rPr>
                  <a:t>Câu </a:t>
                </a:r>
                <a:r>
                  <a:rPr lang="vi-VN" sz="3200" b="1" u="sng">
                    <a:solidFill>
                      <a:srgbClr val="0000CC"/>
                    </a:solidFill>
                  </a:rPr>
                  <a:t>1:</a:t>
                </a:r>
                <a:r>
                  <a:rPr lang="en-US" sz="3200"/>
                  <a:t>Hình đa diện trong hình vẽ bên có bao nhiêu mặt? </a:t>
                </a:r>
                <a:endParaRPr lang="vi-VN" sz="3200"/>
              </a:p>
              <a:p>
                <a:pPr algn="l">
                  <a:tabLst>
                    <a:tab pos="914400" algn="l"/>
                    <a:tab pos="3657600" algn="l"/>
                    <a:tab pos="6345238" algn="l"/>
                    <a:tab pos="9144000" algn="l"/>
                  </a:tabLst>
                </a:pPr>
                <a:r>
                  <a:rPr lang="vi-VN" sz="3200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Ⓐ</a:t>
                </a:r>
                <a:r>
                  <a:rPr lang="vi-VN" sz="3200"/>
                  <a:t>.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i="1" dirty="0">
                        <a:latin typeface="Cambria Math"/>
                      </a:rPr>
                      <m:t>.</m:t>
                    </m:r>
                  </m:oMath>
                </a14:m>
                <a:r>
                  <a:rPr lang="en-US" sz="3200"/>
                  <a:t>	</a:t>
                </a:r>
                <a:r>
                  <a:rPr lang="vi-VN" sz="3200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Ⓑ</a:t>
                </a:r>
                <a:r>
                  <a:rPr lang="vi-VN" sz="3200"/>
                  <a:t>.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 dirty="0">
                        <a:latin typeface="Cambria Math"/>
                      </a:rPr>
                      <m:t>2.</m:t>
                    </m:r>
                  </m:oMath>
                </a14:m>
                <a:r>
                  <a:rPr lang="en-US" sz="3200"/>
                  <a:t>	</a:t>
                </a:r>
                <a:endParaRPr lang="vi-VN" sz="3200"/>
              </a:p>
              <a:p>
                <a:pPr algn="l">
                  <a:tabLst>
                    <a:tab pos="914400" algn="l"/>
                    <a:tab pos="3657600" algn="l"/>
                    <a:tab pos="6345238" algn="l"/>
                    <a:tab pos="9144000" algn="l"/>
                  </a:tabLst>
                </a:pPr>
                <a:r>
                  <a:rPr lang="vi-VN" sz="3200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Ⓒ</a:t>
                </a:r>
                <a:r>
                  <a:rPr lang="vi-VN" sz="3200"/>
                  <a:t>.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3</m:t>
                    </m:r>
                  </m:oMath>
                </a14:m>
                <a:r>
                  <a:rPr lang="vi-VN" sz="3200" dirty="0"/>
                  <a:t>.</a:t>
                </a:r>
                <a:r>
                  <a:rPr lang="en-US" sz="3200"/>
                  <a:t>	</a:t>
                </a:r>
                <a:r>
                  <a:rPr lang="vi-VN" sz="3200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Ⓓ</a:t>
                </a:r>
                <a:r>
                  <a:rPr lang="vi-VN" sz="3200"/>
                  <a:t>.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vi-VN" sz="3200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BA1AAD8-E6AD-4AF0-BAF5-8C663EE3C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66" y="770085"/>
                <a:ext cx="8763668" cy="2658915"/>
              </a:xfrm>
              <a:prstGeom prst="rect">
                <a:avLst/>
              </a:prstGeom>
              <a:blipFill>
                <a:blip r:embed="rId4"/>
                <a:stretch>
                  <a:fillRect l="-1667" t="-4784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8F2CF482-00D8-40F6-BEEF-D3897383A33D}"/>
              </a:ext>
            </a:extLst>
          </p:cNvPr>
          <p:cNvSpPr txBox="1">
            <a:spLocks/>
          </p:cNvSpPr>
          <p:nvPr/>
        </p:nvSpPr>
        <p:spPr>
          <a:xfrm>
            <a:off x="156355" y="3576889"/>
            <a:ext cx="8763668" cy="1655834"/>
          </a:xfrm>
          <a:prstGeom prst="rect">
            <a:avLst/>
          </a:prstGeom>
          <a:solidFill>
            <a:srgbClr val="CCECFF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3200" b="1">
                <a:solidFill>
                  <a:srgbClr val="0000CC"/>
                </a:solidFill>
                <a:sym typeface="Wingdings 2" panose="05020102010507070707" pitchFamily="18" charset="2"/>
              </a:rPr>
              <a:t></a:t>
            </a:r>
            <a:r>
              <a:rPr lang="en-US" sz="3200" b="1">
                <a:solidFill>
                  <a:srgbClr val="0000CC"/>
                </a:solidFill>
              </a:rPr>
              <a:t>Lời giải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1"/>
              <a:t>Chọn B.</a:t>
            </a:r>
            <a:endParaRPr lang="en-US" sz="3200" dirty="0"/>
          </a:p>
          <a:p>
            <a:pPr algn="l"/>
            <a:endParaRPr lang="vi-VN" sz="3200">
              <a:solidFill>
                <a:srgbClr val="0000CC"/>
              </a:solidFill>
            </a:endParaRPr>
          </a:p>
        </p:txBody>
      </p:sp>
      <p:sp>
        <p:nvSpPr>
          <p:cNvPr id="18" name="Freeform 47">
            <a:extLst>
              <a:ext uri="{FF2B5EF4-FFF2-40B4-BE49-F238E27FC236}">
                <a16:creationId xmlns:a16="http://schemas.microsoft.com/office/drawing/2014/main" xmlns="" id="{88591492-E769-45C0-BD37-ADBC10991229}"/>
              </a:ext>
            </a:extLst>
          </p:cNvPr>
          <p:cNvSpPr/>
          <p:nvPr/>
        </p:nvSpPr>
        <p:spPr>
          <a:xfrm>
            <a:off x="4049381" y="1864939"/>
            <a:ext cx="261257" cy="41760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4" name="Picture 1">
            <a:extLst>
              <a:ext uri="{FF2B5EF4-FFF2-40B4-BE49-F238E27FC236}">
                <a16:creationId xmlns:a16="http://schemas.microsoft.com/office/drawing/2014/main" xmlns="" id="{ABFF87DD-401D-43F5-AEEB-ACB3FC9E3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53" y="1477529"/>
            <a:ext cx="1962965" cy="161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162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8" y="6745183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71" y="6597294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241C983-C9E7-455D-9680-2D77A4CADEDE}"/>
              </a:ext>
            </a:extLst>
          </p:cNvPr>
          <p:cNvGrpSpPr/>
          <p:nvPr/>
        </p:nvGrpSpPr>
        <p:grpSpPr>
          <a:xfrm>
            <a:off x="1676194" y="45522"/>
            <a:ext cx="5985654" cy="675428"/>
            <a:chOff x="2043534" y="1666069"/>
            <a:chExt cx="7171257" cy="76763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66F3DA54-B4CE-447F-9EB7-CC7739FFDAD4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D850B0A9-F501-47DE-8E14-D2F4148A20E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rgbClr val="002060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623691F6-73A6-4CE4-A315-EF189120F75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03549" y="1737273"/>
                <a:ext cx="59361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Mincho" panose="02020400000000000000" pitchFamily="18" charset="-128"/>
                    <a:ea typeface="Yu Mincho" panose="02020400000000000000" pitchFamily="18" charset="-128"/>
                    <a:cs typeface="Chu Van An" panose="02020603050405020304" pitchFamily="18" charset="0"/>
                  </a:rPr>
                  <a:t>③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0030B49B-9E47-4CAA-B116-74D28E949111}"/>
                </a:ext>
              </a:extLst>
            </p:cNvPr>
            <p:cNvSpPr/>
            <p:nvPr/>
          </p:nvSpPr>
          <p:spPr>
            <a:xfrm>
              <a:off x="2801152" y="1666069"/>
              <a:ext cx="6413639" cy="767639"/>
            </a:xfrm>
            <a:prstGeom prst="roundRect">
              <a:avLst/>
            </a:prstGeom>
            <a:gradFill flip="none" rotWithShape="1">
              <a:gsLst>
                <a:gs pos="37000">
                  <a:schemeClr val="accent5">
                    <a:lumMod val="0"/>
                    <a:lumOff val="100000"/>
                  </a:schemeClr>
                </a:gs>
                <a:gs pos="95000">
                  <a:schemeClr val="accent4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827B5D14-BACE-48C7-B917-B65E68D9C7C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7212" y="1737273"/>
              <a:ext cx="613359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Bài tập rèn luyện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xmlns="" id="{EBA1AAD8-E6AD-4AF0-BAF5-8C663EE3C3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166" y="770085"/>
                <a:ext cx="8763668" cy="2658915"/>
              </a:xfrm>
              <a:prstGeom prst="rect">
                <a:avLst/>
              </a:prstGeom>
              <a:gradFill flip="none" rotWithShape="1">
                <a:gsLst>
                  <a:gs pos="94000">
                    <a:srgbClr val="FFFF99">
                      <a:lumMod val="45000"/>
                      <a:lumOff val="55000"/>
                    </a:srgbClr>
                  </a:gs>
                  <a:gs pos="100000">
                    <a:srgbClr val="FFFF7B"/>
                  </a:gs>
                  <a:gs pos="100000">
                    <a:srgbClr val="FFFF00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00CC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vi-VN" sz="3200" b="1" u="sng">
                    <a:solidFill>
                      <a:srgbClr val="0000CC"/>
                    </a:solidFill>
                  </a:rPr>
                  <a:t>Câu 2:</a:t>
                </a:r>
                <a:r>
                  <a:rPr lang="en-US" sz="3200"/>
                  <a:t>Hình đa diện trong hình vẽ bên có bao nhiêu cạnh?</a:t>
                </a:r>
              </a:p>
              <a:p>
                <a:pPr algn="l"/>
                <a:r>
                  <a:rPr lang="en-US" sz="3200"/>
                  <a:t> </a:t>
                </a:r>
                <a:r>
                  <a:rPr lang="vi-VN" sz="3200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Ⓐ</a:t>
                </a:r>
                <a:r>
                  <a:rPr lang="vi-VN" sz="3200"/>
                  <a:t>.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3200" i="1" dirty="0">
                        <a:latin typeface="Cambria Math"/>
                      </a:rPr>
                      <m:t>.</m:t>
                    </m:r>
                  </m:oMath>
                </a14:m>
                <a:r>
                  <a:rPr lang="en-US" sz="3200"/>
                  <a:t>	</a:t>
                </a:r>
                <a:r>
                  <a:rPr lang="vi-VN" sz="3200"/>
                  <a:t>		</a:t>
                </a:r>
                <a:r>
                  <a:rPr lang="vi-VN" sz="3200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Ⓑ</a:t>
                </a:r>
                <a:r>
                  <a:rPr lang="vi-VN" sz="3200"/>
                  <a:t>.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 dirty="0">
                        <a:latin typeface="Cambria Math"/>
                      </a:rPr>
                      <m:t>2.</m:t>
                    </m:r>
                  </m:oMath>
                </a14:m>
                <a:r>
                  <a:rPr lang="en-US" sz="3200"/>
                  <a:t>	</a:t>
                </a:r>
                <a:endParaRPr lang="vi-VN" sz="3200"/>
              </a:p>
              <a:p>
                <a:pPr algn="l">
                  <a:tabLst>
                    <a:tab pos="914400" algn="l"/>
                    <a:tab pos="3657600" algn="l"/>
                    <a:tab pos="6345238" algn="l"/>
                    <a:tab pos="9144000" algn="l"/>
                  </a:tabLst>
                </a:pPr>
                <a:r>
                  <a:rPr lang="vi-VN" sz="3200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Ⓒ</a:t>
                </a:r>
                <a:r>
                  <a:rPr lang="vi-VN" sz="3200"/>
                  <a:t>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vi-VN" sz="3200" dirty="0"/>
                  <a:t>.</a:t>
                </a:r>
                <a:r>
                  <a:rPr lang="en-US" sz="3200"/>
                  <a:t>	</a:t>
                </a:r>
                <a:r>
                  <a:rPr lang="vi-VN" sz="3200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Ⓓ</a:t>
                </a:r>
                <a:r>
                  <a:rPr lang="vi-VN" sz="3200"/>
                  <a:t>.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vi-VN" sz="3200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BA1AAD8-E6AD-4AF0-BAF5-8C663EE3C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66" y="770085"/>
                <a:ext cx="8763668" cy="2658915"/>
              </a:xfrm>
              <a:prstGeom prst="rect">
                <a:avLst/>
              </a:prstGeom>
              <a:blipFill>
                <a:blip r:embed="rId4"/>
                <a:stretch>
                  <a:fillRect l="-1667" t="-4784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8F2CF482-00D8-40F6-BEEF-D3897383A33D}"/>
              </a:ext>
            </a:extLst>
          </p:cNvPr>
          <p:cNvSpPr txBox="1">
            <a:spLocks/>
          </p:cNvSpPr>
          <p:nvPr/>
        </p:nvSpPr>
        <p:spPr>
          <a:xfrm>
            <a:off x="156355" y="3576889"/>
            <a:ext cx="8763668" cy="1655834"/>
          </a:xfrm>
          <a:prstGeom prst="rect">
            <a:avLst/>
          </a:prstGeom>
          <a:solidFill>
            <a:srgbClr val="CCECFF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3200" b="1">
                <a:solidFill>
                  <a:srgbClr val="0000CC"/>
                </a:solidFill>
                <a:sym typeface="Wingdings 2" panose="05020102010507070707" pitchFamily="18" charset="2"/>
              </a:rPr>
              <a:t></a:t>
            </a:r>
            <a:r>
              <a:rPr lang="en-US" sz="3200" b="1">
                <a:solidFill>
                  <a:srgbClr val="0000CC"/>
                </a:solidFill>
              </a:rPr>
              <a:t>Lời giải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1"/>
              <a:t>Chọn D.</a:t>
            </a:r>
            <a:endParaRPr lang="en-US" sz="3200" dirty="0"/>
          </a:p>
          <a:p>
            <a:pPr algn="l"/>
            <a:endParaRPr lang="vi-VN" sz="3200">
              <a:solidFill>
                <a:srgbClr val="0000CC"/>
              </a:solidFill>
            </a:endParaRPr>
          </a:p>
        </p:txBody>
      </p:sp>
      <p:sp>
        <p:nvSpPr>
          <p:cNvPr id="18" name="Freeform 47">
            <a:extLst>
              <a:ext uri="{FF2B5EF4-FFF2-40B4-BE49-F238E27FC236}">
                <a16:creationId xmlns:a16="http://schemas.microsoft.com/office/drawing/2014/main" xmlns="" id="{88591492-E769-45C0-BD37-ADBC10991229}"/>
              </a:ext>
            </a:extLst>
          </p:cNvPr>
          <p:cNvSpPr/>
          <p:nvPr/>
        </p:nvSpPr>
        <p:spPr>
          <a:xfrm>
            <a:off x="4049381" y="2290052"/>
            <a:ext cx="261257" cy="41760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098" name="Picture 1">
            <a:extLst>
              <a:ext uri="{FF2B5EF4-FFF2-40B4-BE49-F238E27FC236}">
                <a16:creationId xmlns:a16="http://schemas.microsoft.com/office/drawing/2014/main" xmlns="" id="{F2604C5F-DB40-432F-A1D9-D6E101EB8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364" y="1561411"/>
            <a:ext cx="1620600" cy="144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371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8" y="6745183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71" y="6597294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241C983-C9E7-455D-9680-2D77A4CADEDE}"/>
              </a:ext>
            </a:extLst>
          </p:cNvPr>
          <p:cNvGrpSpPr/>
          <p:nvPr/>
        </p:nvGrpSpPr>
        <p:grpSpPr>
          <a:xfrm>
            <a:off x="1676194" y="45522"/>
            <a:ext cx="5985654" cy="675428"/>
            <a:chOff x="2043534" y="1666069"/>
            <a:chExt cx="7171257" cy="76763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66F3DA54-B4CE-447F-9EB7-CC7739FFDAD4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D850B0A9-F501-47DE-8E14-D2F4148A20E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rgbClr val="002060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623691F6-73A6-4CE4-A315-EF189120F75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03549" y="1737273"/>
                <a:ext cx="59361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Mincho" panose="02020400000000000000" pitchFamily="18" charset="-128"/>
                    <a:ea typeface="Yu Mincho" panose="02020400000000000000" pitchFamily="18" charset="-128"/>
                    <a:cs typeface="Chu Van An" panose="02020603050405020304" pitchFamily="18" charset="0"/>
                  </a:rPr>
                  <a:t>③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0030B49B-9E47-4CAA-B116-74D28E949111}"/>
                </a:ext>
              </a:extLst>
            </p:cNvPr>
            <p:cNvSpPr/>
            <p:nvPr/>
          </p:nvSpPr>
          <p:spPr>
            <a:xfrm>
              <a:off x="2801152" y="1666069"/>
              <a:ext cx="6413639" cy="767639"/>
            </a:xfrm>
            <a:prstGeom prst="roundRect">
              <a:avLst/>
            </a:prstGeom>
            <a:gradFill flip="none" rotWithShape="1">
              <a:gsLst>
                <a:gs pos="37000">
                  <a:schemeClr val="accent5">
                    <a:lumMod val="0"/>
                    <a:lumOff val="100000"/>
                  </a:schemeClr>
                </a:gs>
                <a:gs pos="95000">
                  <a:schemeClr val="accent4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827B5D14-BACE-48C7-B917-B65E68D9C7C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7212" y="1737273"/>
              <a:ext cx="613359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Bài tập rèn luyện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xmlns="" id="{EBA1AAD8-E6AD-4AF0-BAF5-8C663EE3C3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166" y="770085"/>
                <a:ext cx="8763668" cy="2658915"/>
              </a:xfrm>
              <a:prstGeom prst="rect">
                <a:avLst/>
              </a:prstGeom>
              <a:gradFill flip="none" rotWithShape="1">
                <a:gsLst>
                  <a:gs pos="94000">
                    <a:srgbClr val="FFFF99">
                      <a:lumMod val="45000"/>
                      <a:lumOff val="55000"/>
                    </a:srgbClr>
                  </a:gs>
                  <a:gs pos="100000">
                    <a:srgbClr val="FFFF7B"/>
                  </a:gs>
                  <a:gs pos="100000">
                    <a:srgbClr val="FFFF00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00CC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vi-VN" sz="3200" b="1" u="sng">
                    <a:solidFill>
                      <a:srgbClr val="0000CC"/>
                    </a:solidFill>
                  </a:rPr>
                  <a:t>Câu 3:</a:t>
                </a:r>
                <a:r>
                  <a:rPr lang="en-US" sz="3200"/>
                  <a:t>Hình đa diện trong hình vẽ bên có bao nhiêu đỉnh?</a:t>
                </a:r>
              </a:p>
              <a:p>
                <a:pPr algn="l"/>
                <a:r>
                  <a:rPr lang="en-US" sz="3200"/>
                  <a:t> </a:t>
                </a:r>
                <a:r>
                  <a:rPr lang="vi-VN" sz="3200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Ⓐ</a:t>
                </a:r>
                <a:r>
                  <a:rPr lang="vi-VN" sz="3200"/>
                  <a:t>.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sz="3200" i="1" dirty="0">
                        <a:latin typeface="Cambria Math"/>
                      </a:rPr>
                      <m:t>.</m:t>
                    </m:r>
                  </m:oMath>
                </a14:m>
                <a:r>
                  <a:rPr lang="en-US" sz="3200"/>
                  <a:t>	</a:t>
                </a:r>
                <a:r>
                  <a:rPr lang="vi-VN" sz="3200"/>
                  <a:t>		</a:t>
                </a:r>
                <a:r>
                  <a:rPr lang="vi-VN" sz="3200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Ⓑ</a:t>
                </a:r>
                <a:r>
                  <a:rPr lang="vi-VN" sz="3200"/>
                  <a:t>.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 dirty="0">
                        <a:latin typeface="Cambria Math"/>
                      </a:rPr>
                      <m:t>2.</m:t>
                    </m:r>
                  </m:oMath>
                </a14:m>
                <a:r>
                  <a:rPr lang="en-US" sz="3200"/>
                  <a:t>	</a:t>
                </a:r>
                <a:endParaRPr lang="vi-VN" sz="3200"/>
              </a:p>
              <a:p>
                <a:pPr algn="l">
                  <a:tabLst>
                    <a:tab pos="914400" algn="l"/>
                    <a:tab pos="3657600" algn="l"/>
                    <a:tab pos="6345238" algn="l"/>
                    <a:tab pos="9144000" algn="l"/>
                  </a:tabLst>
                </a:pPr>
                <a:r>
                  <a:rPr lang="vi-VN" sz="3200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 Ⓒ</a:t>
                </a:r>
                <a:r>
                  <a:rPr lang="vi-VN" sz="3200"/>
                  <a:t>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vi-VN" sz="3200" dirty="0"/>
                  <a:t>.</a:t>
                </a:r>
                <a:r>
                  <a:rPr lang="en-US" sz="3200"/>
                  <a:t>	</a:t>
                </a:r>
                <a:r>
                  <a:rPr lang="vi-VN" sz="3200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Ⓓ</a:t>
                </a:r>
                <a:r>
                  <a:rPr lang="vi-VN" sz="3200"/>
                  <a:t>.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vi-VN" sz="3200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BA1AAD8-E6AD-4AF0-BAF5-8C663EE3C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66" y="770085"/>
                <a:ext cx="8763668" cy="2658915"/>
              </a:xfrm>
              <a:prstGeom prst="rect">
                <a:avLst/>
              </a:prstGeom>
              <a:blipFill>
                <a:blip r:embed="rId4"/>
                <a:stretch>
                  <a:fillRect l="-1667" t="-4784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8F2CF482-00D8-40F6-BEEF-D3897383A33D}"/>
              </a:ext>
            </a:extLst>
          </p:cNvPr>
          <p:cNvSpPr txBox="1">
            <a:spLocks/>
          </p:cNvSpPr>
          <p:nvPr/>
        </p:nvSpPr>
        <p:spPr>
          <a:xfrm>
            <a:off x="156355" y="3576889"/>
            <a:ext cx="8763668" cy="1655834"/>
          </a:xfrm>
          <a:prstGeom prst="rect">
            <a:avLst/>
          </a:prstGeom>
          <a:solidFill>
            <a:srgbClr val="CCECFF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3200" b="1">
                <a:solidFill>
                  <a:srgbClr val="0000CC"/>
                </a:solidFill>
                <a:sym typeface="Wingdings 2" panose="05020102010507070707" pitchFamily="18" charset="2"/>
              </a:rPr>
              <a:t></a:t>
            </a:r>
            <a:r>
              <a:rPr lang="en-US" sz="3200" b="1">
                <a:solidFill>
                  <a:srgbClr val="0000CC"/>
                </a:solidFill>
              </a:rPr>
              <a:t>Lời giải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1"/>
              <a:t>Chọn C.</a:t>
            </a:r>
            <a:endParaRPr lang="en-US" sz="3200" dirty="0"/>
          </a:p>
          <a:p>
            <a:pPr algn="l"/>
            <a:endParaRPr lang="vi-VN" sz="3200">
              <a:solidFill>
                <a:srgbClr val="0000CC"/>
              </a:solidFill>
            </a:endParaRPr>
          </a:p>
        </p:txBody>
      </p:sp>
      <p:sp>
        <p:nvSpPr>
          <p:cNvPr id="18" name="Freeform 47">
            <a:extLst>
              <a:ext uri="{FF2B5EF4-FFF2-40B4-BE49-F238E27FC236}">
                <a16:creationId xmlns:a16="http://schemas.microsoft.com/office/drawing/2014/main" xmlns="" id="{88591492-E769-45C0-BD37-ADBC10991229}"/>
              </a:ext>
            </a:extLst>
          </p:cNvPr>
          <p:cNvSpPr/>
          <p:nvPr/>
        </p:nvSpPr>
        <p:spPr>
          <a:xfrm>
            <a:off x="534390" y="2403052"/>
            <a:ext cx="261257" cy="41760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22" name="Picture 1">
            <a:extLst>
              <a:ext uri="{FF2B5EF4-FFF2-40B4-BE49-F238E27FC236}">
                <a16:creationId xmlns:a16="http://schemas.microsoft.com/office/drawing/2014/main" xmlns="" id="{90F17E5E-3927-4891-BE44-F5609BCFD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945" y="1450343"/>
            <a:ext cx="1758582" cy="177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784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8" y="6745183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750" y="6597294"/>
            <a:ext cx="2775439" cy="29577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CA3B308-E47E-4CB2-A006-427865E4CA19}"/>
              </a:ext>
            </a:extLst>
          </p:cNvPr>
          <p:cNvGrpSpPr/>
          <p:nvPr/>
        </p:nvGrpSpPr>
        <p:grpSpPr>
          <a:xfrm>
            <a:off x="1586516" y="78178"/>
            <a:ext cx="6108694" cy="767639"/>
            <a:chOff x="2043534" y="1666069"/>
            <a:chExt cx="5970969" cy="76763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36926AFA-5B5D-4200-9D1B-383130E2837E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27" name="AutoShape 43">
                <a:extLst>
                  <a:ext uri="{FF2B5EF4-FFF2-40B4-BE49-F238E27FC236}">
                    <a16:creationId xmlns:a16="http://schemas.microsoft.com/office/drawing/2014/main" xmlns="" id="{6BAD69A7-64DD-496C-B656-5035B46FDC3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rgbClr val="0000CC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28" name="Text Box 45">
                <a:extLst>
                  <a:ext uri="{FF2B5EF4-FFF2-40B4-BE49-F238E27FC236}">
                    <a16:creationId xmlns:a16="http://schemas.microsoft.com/office/drawing/2014/main" xmlns="" id="{F0794D27-4927-40A8-9138-D278A43CBB4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6098" y="1793685"/>
                <a:ext cx="58701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Mincho" panose="02020400000000000000" pitchFamily="18" charset="-128"/>
                    <a:ea typeface="Yu Mincho" panose="02020400000000000000" pitchFamily="18" charset="-128"/>
                    <a:cs typeface="Chu Van An" panose="02020603050405020304" pitchFamily="18" charset="0"/>
                  </a:rPr>
                  <a:t>②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353F2E08-0AFD-400F-B73E-C548F3BD2934}"/>
                </a:ext>
              </a:extLst>
            </p:cNvPr>
            <p:cNvSpPr/>
            <p:nvPr/>
          </p:nvSpPr>
          <p:spPr>
            <a:xfrm>
              <a:off x="2801151" y="1666069"/>
              <a:ext cx="5213352" cy="767639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96000">
                  <a:schemeClr val="accent4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Text Box 44">
              <a:extLst>
                <a:ext uri="{FF2B5EF4-FFF2-40B4-BE49-F238E27FC236}">
                  <a16:creationId xmlns:a16="http://schemas.microsoft.com/office/drawing/2014/main" xmlns="" id="{C92178C3-BDA1-4B01-9144-4FC0B8F2355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7213" y="1737273"/>
              <a:ext cx="503729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Phân dạng bài tập</a:t>
              </a: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9B6B2E70-14B8-4198-8BCD-0D4CDF07454D}"/>
              </a:ext>
            </a:extLst>
          </p:cNvPr>
          <p:cNvSpPr txBox="1">
            <a:spLocks/>
          </p:cNvSpPr>
          <p:nvPr/>
        </p:nvSpPr>
        <p:spPr>
          <a:xfrm>
            <a:off x="66299" y="1172842"/>
            <a:ext cx="8858831" cy="56851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vi-VN" sz="3200"/>
              <a:t> </a:t>
            </a:r>
            <a:r>
              <a:rPr lang="en-US" sz="3200">
                <a:latin typeface="Yu Gothic" panose="020B0400000000000000" pitchFamily="34" charset="-128"/>
                <a:ea typeface="Yu Gothic" panose="020B0400000000000000" pitchFamily="34" charset="-128"/>
                <a:sym typeface="Wingdings 2" panose="05020102010507070707" pitchFamily="18" charset="2"/>
              </a:rPr>
              <a:t>➌</a:t>
            </a:r>
            <a:r>
              <a:rPr lang="en-US" sz="3200" b="1">
                <a:sym typeface="Wingdings 2" panose="05020102010507070707" pitchFamily="18" charset="2"/>
              </a:rPr>
              <a:t>. </a:t>
            </a:r>
            <a:r>
              <a:rPr lang="en-US" sz="3200" b="1" u="sng">
                <a:solidFill>
                  <a:srgbClr val="0000CC"/>
                </a:solidFill>
              </a:rPr>
              <a:t>Dạng 3</a:t>
            </a:r>
            <a:r>
              <a:rPr lang="en-US" sz="3200" b="1">
                <a:solidFill>
                  <a:srgbClr val="0000CC"/>
                </a:solidFill>
              </a:rPr>
              <a:t>. </a:t>
            </a:r>
            <a:r>
              <a:rPr lang="en-US" sz="3200" b="1"/>
              <a:t>Tìm số tâm, số trục, số mặt phẳng đối xứng của hình đa diện</a:t>
            </a:r>
          </a:p>
          <a:p>
            <a:pPr algn="l">
              <a:lnSpc>
                <a:spcPct val="120000"/>
              </a:lnSpc>
            </a:pPr>
            <a:r>
              <a:rPr lang="en-US" sz="3200">
                <a:solidFill>
                  <a:srgbClr val="FF0000"/>
                </a:solidFill>
                <a:sym typeface="Wingdings 2" panose="05020102010507070707" pitchFamily="18" charset="2"/>
              </a:rPr>
              <a:t></a:t>
            </a:r>
            <a:r>
              <a:rPr lang="en-US" sz="3200" b="1" i="1">
                <a:solidFill>
                  <a:srgbClr val="FF0000"/>
                </a:solidFill>
                <a:sym typeface="Wingdings 2" panose="05020102010507070707" pitchFamily="18" charset="2"/>
              </a:rPr>
              <a:t>Phương pháp</a:t>
            </a:r>
            <a:r>
              <a:rPr lang="en-US" sz="3200">
                <a:solidFill>
                  <a:srgbClr val="FF0000"/>
                </a:solidFill>
                <a:sym typeface="Wingdings 2" panose="05020102010507070707" pitchFamily="18" charset="2"/>
              </a:rPr>
              <a:t>: </a:t>
            </a:r>
            <a:r>
              <a:rPr lang="en-US" sz="3200"/>
              <a:t>Sử dụng tính chất đối xứng</a:t>
            </a:r>
            <a:endParaRPr lang="vi-VN" sz="3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8BC4001-5265-4424-B0DF-BDB99D0AD789}"/>
              </a:ext>
            </a:extLst>
          </p:cNvPr>
          <p:cNvGrpSpPr/>
          <p:nvPr/>
        </p:nvGrpSpPr>
        <p:grpSpPr>
          <a:xfrm>
            <a:off x="-1317027" y="1940408"/>
            <a:ext cx="9144002" cy="5329684"/>
            <a:chOff x="-1059316" y="1014150"/>
            <a:chExt cx="9144002" cy="5329684"/>
          </a:xfrm>
        </p:grpSpPr>
        <p:pic>
          <p:nvPicPr>
            <p:cNvPr id="12" name="Picture 345" descr="shadow_1_m">
              <a:extLst>
                <a:ext uri="{FF2B5EF4-FFF2-40B4-BE49-F238E27FC236}">
                  <a16:creationId xmlns:a16="http://schemas.microsoft.com/office/drawing/2014/main" xmlns="" id="{063BD3FB-AA07-486F-B6DE-3483EC8B2F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45" descr="shadow_1_m">
              <a:extLst>
                <a:ext uri="{FF2B5EF4-FFF2-40B4-BE49-F238E27FC236}">
                  <a16:creationId xmlns:a16="http://schemas.microsoft.com/office/drawing/2014/main" xmlns="" id="{C435ECC4-6C53-4CCB-9153-7308B52D55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04218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8" y="6745183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71" y="6597294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241C983-C9E7-455D-9680-2D77A4CADEDE}"/>
              </a:ext>
            </a:extLst>
          </p:cNvPr>
          <p:cNvGrpSpPr/>
          <p:nvPr/>
        </p:nvGrpSpPr>
        <p:grpSpPr>
          <a:xfrm>
            <a:off x="1676194" y="45522"/>
            <a:ext cx="5985654" cy="675428"/>
            <a:chOff x="2043534" y="1666069"/>
            <a:chExt cx="7171257" cy="76763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66F3DA54-B4CE-447F-9EB7-CC7739FFDAD4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D850B0A9-F501-47DE-8E14-D2F4148A20E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rgbClr val="002060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623691F6-73A6-4CE4-A315-EF189120F75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03549" y="1737273"/>
                <a:ext cx="59361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Mincho" panose="02020400000000000000" pitchFamily="18" charset="-128"/>
                    <a:ea typeface="Yu Mincho" panose="02020400000000000000" pitchFamily="18" charset="-128"/>
                    <a:cs typeface="Chu Van An" panose="02020603050405020304" pitchFamily="18" charset="0"/>
                  </a:rPr>
                  <a:t>③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0030B49B-9E47-4CAA-B116-74D28E949111}"/>
                </a:ext>
              </a:extLst>
            </p:cNvPr>
            <p:cNvSpPr/>
            <p:nvPr/>
          </p:nvSpPr>
          <p:spPr>
            <a:xfrm>
              <a:off x="2801152" y="1666069"/>
              <a:ext cx="6413639" cy="767639"/>
            </a:xfrm>
            <a:prstGeom prst="roundRect">
              <a:avLst/>
            </a:prstGeom>
            <a:gradFill flip="none" rotWithShape="1">
              <a:gsLst>
                <a:gs pos="37000">
                  <a:schemeClr val="accent5">
                    <a:lumMod val="0"/>
                    <a:lumOff val="100000"/>
                  </a:schemeClr>
                </a:gs>
                <a:gs pos="95000">
                  <a:schemeClr val="accent4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827B5D14-BACE-48C7-B917-B65E68D9C7C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7212" y="1737273"/>
              <a:ext cx="613359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Bài tập rèn luyện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xmlns="" id="{EBA1AAD8-E6AD-4AF0-BAF5-8C663EE3C3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166" y="770085"/>
                <a:ext cx="8763668" cy="3233879"/>
              </a:xfrm>
              <a:prstGeom prst="rect">
                <a:avLst/>
              </a:prstGeom>
              <a:gradFill flip="none" rotWithShape="1">
                <a:gsLst>
                  <a:gs pos="94000">
                    <a:srgbClr val="FFFF99">
                      <a:lumMod val="45000"/>
                      <a:lumOff val="55000"/>
                    </a:srgbClr>
                  </a:gs>
                  <a:gs pos="100000">
                    <a:srgbClr val="FFFF7B"/>
                  </a:gs>
                  <a:gs pos="100000">
                    <a:srgbClr val="FFFF00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00CC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vi-VN" sz="3200" b="1" u="sng" dirty="0">
                    <a:solidFill>
                      <a:srgbClr val="0000CC"/>
                    </a:solidFill>
                  </a:rPr>
                  <a:t>Câu 1:</a:t>
                </a:r>
                <a:r>
                  <a:rPr lang="nl-NL" sz="3200" dirty="0"/>
                  <a:t>Hình</a:t>
                </a:r>
                <a:r>
                  <a:rPr lang="en-US" sz="3200" dirty="0"/>
                  <a:t> </a:t>
                </a:r>
                <a:r>
                  <a:rPr lang="en-US" sz="3200" dirty="0" err="1"/>
                  <a:t>đa</a:t>
                </a:r>
                <a:r>
                  <a:rPr lang="en-US" sz="3200" dirty="0"/>
                  <a:t> </a:t>
                </a:r>
                <a:r>
                  <a:rPr lang="en-US" sz="3200" dirty="0" err="1"/>
                  <a:t>diện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nào</a:t>
                </a:r>
                <a:r>
                  <a:rPr lang="en-US" sz="3200" dirty="0"/>
                  <a:t> </a:t>
                </a:r>
                <a:r>
                  <a:rPr lang="en-US" sz="3200" dirty="0" err="1"/>
                  <a:t>dưới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đây</a:t>
                </a:r>
                <a:r>
                  <a:rPr lang="en-US" sz="3200" dirty="0"/>
                  <a:t> </a:t>
                </a:r>
                <a:r>
                  <a:rPr lang="en-US" sz="3200" dirty="0" err="1"/>
                  <a:t>không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có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tâm</a:t>
                </a:r>
                <a:r>
                  <a:rPr lang="en-US" sz="3200" dirty="0"/>
                  <a:t> </a:t>
                </a:r>
                <a:r>
                  <a:rPr lang="en-US" sz="3200" dirty="0" err="1"/>
                  <a:t>đối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xứng</a:t>
                </a:r>
                <a:r>
                  <a:rPr lang="en-US" sz="3200" dirty="0"/>
                  <a:t>?</a:t>
                </a:r>
              </a:p>
              <a:p>
                <a:pPr algn="l"/>
                <a:endParaRPr lang="en-US" sz="3200" dirty="0"/>
              </a:p>
              <a:p>
                <a:pPr algn="l"/>
                <a:endParaRPr lang="en-US" sz="3200" dirty="0"/>
              </a:p>
              <a:p>
                <a:pPr algn="l"/>
                <a:endParaRPr lang="en-US" sz="3200" dirty="0"/>
              </a:p>
              <a:p>
                <a:pPr algn="l"/>
                <a:r>
                  <a:rPr lang="en-US" sz="3200" dirty="0"/>
                  <a:t>  </a:t>
                </a:r>
                <a:r>
                  <a:rPr lang="vi-VN" sz="3200" dirty="0"/>
                  <a:t>  </a:t>
                </a:r>
                <a:r>
                  <a:rPr lang="vi-VN" sz="3200" b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Ⓐ</a:t>
                </a:r>
                <a:r>
                  <a:rPr lang="vi-VN" sz="3200" dirty="0"/>
                  <a:t>. </a:t>
                </a:r>
                <a14:m>
                  <m:oMath xmlns:m="http://schemas.openxmlformats.org/officeDocument/2006/math">
                    <m:r>
                      <a:rPr lang="vi-VN" sz="3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/>
                  <a:t>		 </a:t>
                </a:r>
                <a:r>
                  <a:rPr lang="vi-VN" sz="3200" b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Ⓑ</a:t>
                </a:r>
                <a:r>
                  <a:rPr lang="vi-VN" sz="3200" dirty="0"/>
                  <a:t>.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	</a:t>
                </a:r>
                <a:r>
                  <a:rPr lang="vi-VN" sz="3200" b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           Ⓒ</a:t>
                </a:r>
                <a:r>
                  <a:rPr lang="vi-VN" sz="3200" dirty="0"/>
                  <a:t>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	</a:t>
                </a:r>
                <a:r>
                  <a:rPr lang="vi-VN" sz="3200" dirty="0"/>
                  <a:t>          </a:t>
                </a:r>
                <a:r>
                  <a:rPr lang="vi-VN" sz="3200" b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Ⓓ</a:t>
                </a:r>
                <a:r>
                  <a:rPr lang="vi-VN" sz="3200" dirty="0"/>
                  <a:t>.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32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BA1AAD8-E6AD-4AF0-BAF5-8C663EE3C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66" y="770085"/>
                <a:ext cx="8763668" cy="3233879"/>
              </a:xfrm>
              <a:prstGeom prst="rect">
                <a:avLst/>
              </a:prstGeom>
              <a:blipFill>
                <a:blip r:embed="rId4"/>
                <a:stretch>
                  <a:fillRect l="-1667" t="-3940" b="-6004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8F2CF482-00D8-40F6-BEEF-D3897383A33D}"/>
              </a:ext>
            </a:extLst>
          </p:cNvPr>
          <p:cNvSpPr txBox="1">
            <a:spLocks/>
          </p:cNvSpPr>
          <p:nvPr/>
        </p:nvSpPr>
        <p:spPr>
          <a:xfrm>
            <a:off x="190166" y="4094340"/>
            <a:ext cx="8763668" cy="1655834"/>
          </a:xfrm>
          <a:prstGeom prst="rect">
            <a:avLst/>
          </a:prstGeom>
          <a:solidFill>
            <a:srgbClr val="CCECFF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3200" b="1">
                <a:solidFill>
                  <a:srgbClr val="0000CC"/>
                </a:solidFill>
                <a:sym typeface="Wingdings 2" panose="05020102010507070707" pitchFamily="18" charset="2"/>
              </a:rPr>
              <a:t></a:t>
            </a:r>
            <a:r>
              <a:rPr lang="en-US" sz="3200" b="1">
                <a:solidFill>
                  <a:srgbClr val="0000CC"/>
                </a:solidFill>
              </a:rPr>
              <a:t>Lời giải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1"/>
              <a:t>Chọn A.</a:t>
            </a:r>
            <a:endParaRPr lang="en-US" sz="3200" dirty="0"/>
          </a:p>
          <a:p>
            <a:pPr algn="l"/>
            <a:endParaRPr lang="vi-VN" sz="3200">
              <a:solidFill>
                <a:srgbClr val="0000CC"/>
              </a:solidFill>
            </a:endParaRPr>
          </a:p>
        </p:txBody>
      </p:sp>
      <p:sp>
        <p:nvSpPr>
          <p:cNvPr id="18" name="Freeform 47">
            <a:extLst>
              <a:ext uri="{FF2B5EF4-FFF2-40B4-BE49-F238E27FC236}">
                <a16:creationId xmlns:a16="http://schemas.microsoft.com/office/drawing/2014/main" xmlns="" id="{88591492-E769-45C0-BD37-ADBC10991229}"/>
              </a:ext>
            </a:extLst>
          </p:cNvPr>
          <p:cNvSpPr/>
          <p:nvPr/>
        </p:nvSpPr>
        <p:spPr>
          <a:xfrm>
            <a:off x="736676" y="3430867"/>
            <a:ext cx="261257" cy="41760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E333A40-D66A-41BC-B275-B1200A508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514" y="1801622"/>
            <a:ext cx="8246972" cy="1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15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8" y="6745183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71" y="6597294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241C983-C9E7-455D-9680-2D77A4CADEDE}"/>
              </a:ext>
            </a:extLst>
          </p:cNvPr>
          <p:cNvGrpSpPr/>
          <p:nvPr/>
        </p:nvGrpSpPr>
        <p:grpSpPr>
          <a:xfrm>
            <a:off x="1676194" y="45522"/>
            <a:ext cx="5985654" cy="675428"/>
            <a:chOff x="2043534" y="1666069"/>
            <a:chExt cx="7171257" cy="76763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66F3DA54-B4CE-447F-9EB7-CC7739FFDAD4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D850B0A9-F501-47DE-8E14-D2F4148A20E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rgbClr val="002060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623691F6-73A6-4CE4-A315-EF189120F75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03549" y="1737273"/>
                <a:ext cx="59361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Mincho" panose="02020400000000000000" pitchFamily="18" charset="-128"/>
                    <a:ea typeface="Yu Mincho" panose="02020400000000000000" pitchFamily="18" charset="-128"/>
                    <a:cs typeface="Chu Van An" panose="02020603050405020304" pitchFamily="18" charset="0"/>
                  </a:rPr>
                  <a:t>③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0030B49B-9E47-4CAA-B116-74D28E949111}"/>
                </a:ext>
              </a:extLst>
            </p:cNvPr>
            <p:cNvSpPr/>
            <p:nvPr/>
          </p:nvSpPr>
          <p:spPr>
            <a:xfrm>
              <a:off x="2801152" y="1666069"/>
              <a:ext cx="6413639" cy="767639"/>
            </a:xfrm>
            <a:prstGeom prst="roundRect">
              <a:avLst/>
            </a:prstGeom>
            <a:gradFill flip="none" rotWithShape="1">
              <a:gsLst>
                <a:gs pos="37000">
                  <a:schemeClr val="accent5">
                    <a:lumMod val="0"/>
                    <a:lumOff val="100000"/>
                  </a:schemeClr>
                </a:gs>
                <a:gs pos="95000">
                  <a:schemeClr val="accent4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827B5D14-BACE-48C7-B917-B65E68D9C7C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7212" y="1737273"/>
              <a:ext cx="613359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Bài tập rèn luyện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xmlns="" id="{EBA1AAD8-E6AD-4AF0-BAF5-8C663EE3C3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166" y="770086"/>
                <a:ext cx="8763668" cy="2329246"/>
              </a:xfrm>
              <a:prstGeom prst="rect">
                <a:avLst/>
              </a:prstGeom>
              <a:gradFill flip="none" rotWithShape="1">
                <a:gsLst>
                  <a:gs pos="94000">
                    <a:srgbClr val="FFFF99">
                      <a:lumMod val="45000"/>
                      <a:lumOff val="55000"/>
                    </a:srgbClr>
                  </a:gs>
                  <a:gs pos="100000">
                    <a:srgbClr val="FFFF7B"/>
                  </a:gs>
                  <a:gs pos="100000">
                    <a:srgbClr val="FFFF00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00CC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vi-VN" sz="3200" b="1" u="sng">
                    <a:solidFill>
                      <a:srgbClr val="0000CC"/>
                    </a:solidFill>
                  </a:rPr>
                  <a:t>Câu 2:</a:t>
                </a:r>
                <a:r>
                  <a:rPr lang="vi-VN" sz="3200"/>
                  <a:t>Hình hộp chữ nhật có ba kích thước đôi một khác nhau có bao nhiêu mặt phẳng đối xứng?</a:t>
                </a:r>
                <a:endParaRPr lang="en-US" sz="3200"/>
              </a:p>
              <a:p>
                <a:pPr algn="l"/>
                <a:r>
                  <a:rPr lang="en-US" sz="3200"/>
                  <a:t>  </a:t>
                </a:r>
                <a:r>
                  <a:rPr lang="vi-VN" sz="3200"/>
                  <a:t>  </a:t>
                </a:r>
                <a:r>
                  <a:rPr lang="vi-VN" sz="3200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Ⓐ</a:t>
                </a:r>
                <a:r>
                  <a:rPr lang="vi-VN" sz="3200"/>
                  <a:t>. </a:t>
                </a:r>
                <a14:m>
                  <m:oMath xmlns:m="http://schemas.openxmlformats.org/officeDocument/2006/math">
                    <m:r>
                      <a:rPr lang="vi-VN" sz="3200" b="0" i="1" dirty="0" smtClean="0">
                        <a:latin typeface="Cambria Math" panose="02040503050406030204" pitchFamily="18" charset="0"/>
                      </a:rPr>
                      <m:t> 3.</m:t>
                    </m:r>
                  </m:oMath>
                </a14:m>
                <a:r>
                  <a:rPr lang="vi-VN" sz="3200"/>
                  <a:t>		 </a:t>
                </a:r>
                <a:r>
                  <a:rPr lang="vi-VN" sz="3200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Ⓑ</a:t>
                </a:r>
                <a:r>
                  <a:rPr lang="vi-VN" sz="3200"/>
                  <a:t>.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5.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/>
                  <a:t>	</a:t>
                </a:r>
                <a:r>
                  <a:rPr lang="vi-VN" sz="3200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    Ⓒ</a:t>
                </a:r>
                <a:r>
                  <a:rPr lang="vi-VN" sz="3200"/>
                  <a:t>.4.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/>
                  <a:t>	</a:t>
                </a:r>
                <a:r>
                  <a:rPr lang="vi-VN" sz="3200"/>
                  <a:t>        </a:t>
                </a:r>
                <a:r>
                  <a:rPr lang="vi-VN" sz="3200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Ⓓ</a:t>
                </a:r>
                <a:r>
                  <a:rPr lang="vi-VN" sz="3200"/>
                  <a:t>.6.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32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BA1AAD8-E6AD-4AF0-BAF5-8C663EE3C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66" y="770086"/>
                <a:ext cx="8763668" cy="2329246"/>
              </a:xfrm>
              <a:prstGeom prst="rect">
                <a:avLst/>
              </a:prstGeom>
              <a:blipFill>
                <a:blip r:embed="rId4"/>
                <a:stretch>
                  <a:fillRect l="-1667" t="-5469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8F2CF482-00D8-40F6-BEEF-D3897383A33D}"/>
              </a:ext>
            </a:extLst>
          </p:cNvPr>
          <p:cNvSpPr txBox="1">
            <a:spLocks/>
          </p:cNvSpPr>
          <p:nvPr/>
        </p:nvSpPr>
        <p:spPr>
          <a:xfrm>
            <a:off x="190166" y="3192478"/>
            <a:ext cx="8763668" cy="3143005"/>
          </a:xfrm>
          <a:prstGeom prst="rect">
            <a:avLst/>
          </a:prstGeom>
          <a:solidFill>
            <a:srgbClr val="CCECFF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3200" b="1">
                <a:solidFill>
                  <a:srgbClr val="0000CC"/>
                </a:solidFill>
                <a:sym typeface="Wingdings 2" panose="05020102010507070707" pitchFamily="18" charset="2"/>
              </a:rPr>
              <a:t></a:t>
            </a:r>
            <a:r>
              <a:rPr lang="en-US" sz="3200" b="1">
                <a:solidFill>
                  <a:srgbClr val="0000CC"/>
                </a:solidFill>
              </a:rPr>
              <a:t>Lời giải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1"/>
              <a:t>Chọn A.</a:t>
            </a:r>
            <a:endParaRPr lang="en-US" sz="3200" dirty="0"/>
          </a:p>
          <a:p>
            <a:pPr algn="l"/>
            <a:endParaRPr lang="vi-VN" sz="3200">
              <a:solidFill>
                <a:srgbClr val="0000CC"/>
              </a:solidFill>
            </a:endParaRPr>
          </a:p>
        </p:txBody>
      </p:sp>
      <p:sp>
        <p:nvSpPr>
          <p:cNvPr id="18" name="Freeform 47">
            <a:extLst>
              <a:ext uri="{FF2B5EF4-FFF2-40B4-BE49-F238E27FC236}">
                <a16:creationId xmlns:a16="http://schemas.microsoft.com/office/drawing/2014/main" xmlns="" id="{88591492-E769-45C0-BD37-ADBC10991229}"/>
              </a:ext>
            </a:extLst>
          </p:cNvPr>
          <p:cNvSpPr/>
          <p:nvPr/>
        </p:nvSpPr>
        <p:spPr>
          <a:xfrm>
            <a:off x="778238" y="2229754"/>
            <a:ext cx="261257" cy="41760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C1A249A-3D64-4B22-AB92-5393E443F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606" y="4401570"/>
            <a:ext cx="8562787" cy="1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68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8" y="6745183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71" y="6597294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241C983-C9E7-455D-9680-2D77A4CADEDE}"/>
              </a:ext>
            </a:extLst>
          </p:cNvPr>
          <p:cNvGrpSpPr/>
          <p:nvPr/>
        </p:nvGrpSpPr>
        <p:grpSpPr>
          <a:xfrm>
            <a:off x="1676194" y="45522"/>
            <a:ext cx="5985654" cy="675428"/>
            <a:chOff x="2043534" y="1666069"/>
            <a:chExt cx="7171257" cy="76763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66F3DA54-B4CE-447F-9EB7-CC7739FFDAD4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D850B0A9-F501-47DE-8E14-D2F4148A20E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rgbClr val="002060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623691F6-73A6-4CE4-A315-EF189120F75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03549" y="1737273"/>
                <a:ext cx="59361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Mincho" panose="02020400000000000000" pitchFamily="18" charset="-128"/>
                    <a:ea typeface="Yu Mincho" panose="02020400000000000000" pitchFamily="18" charset="-128"/>
                    <a:cs typeface="Chu Van An" panose="02020603050405020304" pitchFamily="18" charset="0"/>
                  </a:rPr>
                  <a:t>③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0030B49B-9E47-4CAA-B116-74D28E949111}"/>
                </a:ext>
              </a:extLst>
            </p:cNvPr>
            <p:cNvSpPr/>
            <p:nvPr/>
          </p:nvSpPr>
          <p:spPr>
            <a:xfrm>
              <a:off x="2801152" y="1666069"/>
              <a:ext cx="6413639" cy="767639"/>
            </a:xfrm>
            <a:prstGeom prst="roundRect">
              <a:avLst/>
            </a:prstGeom>
            <a:gradFill flip="none" rotWithShape="1">
              <a:gsLst>
                <a:gs pos="37000">
                  <a:schemeClr val="accent5">
                    <a:lumMod val="0"/>
                    <a:lumOff val="100000"/>
                  </a:schemeClr>
                </a:gs>
                <a:gs pos="95000">
                  <a:schemeClr val="accent4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827B5D14-BACE-48C7-B917-B65E68D9C7C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7212" y="1737273"/>
              <a:ext cx="613359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Bài tập rèn luyện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xmlns="" id="{EBA1AAD8-E6AD-4AF0-BAF5-8C663EE3C3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166" y="770086"/>
                <a:ext cx="8763668" cy="1862278"/>
              </a:xfrm>
              <a:prstGeom prst="rect">
                <a:avLst/>
              </a:prstGeom>
              <a:gradFill flip="none" rotWithShape="1">
                <a:gsLst>
                  <a:gs pos="94000">
                    <a:srgbClr val="FFFF99">
                      <a:lumMod val="45000"/>
                      <a:lumOff val="55000"/>
                    </a:srgbClr>
                  </a:gs>
                  <a:gs pos="100000">
                    <a:srgbClr val="FFFF7B"/>
                  </a:gs>
                  <a:gs pos="100000">
                    <a:srgbClr val="FFFF00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00CC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vi-VN" sz="3200" b="1" u="sng">
                    <a:solidFill>
                      <a:srgbClr val="0000CC"/>
                    </a:solidFill>
                  </a:rPr>
                  <a:t>Câu 3:</a:t>
                </a:r>
                <a:r>
                  <a:rPr lang="en-US" sz="3200" b="1" u="sng">
                    <a:solidFill>
                      <a:srgbClr val="0000CC"/>
                    </a:solidFill>
                  </a:rPr>
                  <a:t> </a:t>
                </a:r>
                <a:r>
                  <a:rPr lang="en-US" sz="3200"/>
                  <a:t>Hình lập phương có tất cả bao nhiêu mặt phẳng đối xứng?  </a:t>
                </a:r>
                <a:endParaRPr lang="vi-VN" sz="3200"/>
              </a:p>
              <a:p>
                <a:pPr algn="l"/>
                <a:r>
                  <a:rPr lang="vi-VN" sz="3200"/>
                  <a:t>  </a:t>
                </a:r>
                <a:r>
                  <a:rPr lang="vi-VN" sz="3200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Ⓐ</a:t>
                </a:r>
                <a:r>
                  <a:rPr lang="vi-VN" sz="3200"/>
                  <a:t>. </a:t>
                </a:r>
                <a14:m>
                  <m:oMath xmlns:m="http://schemas.openxmlformats.org/officeDocument/2006/math">
                    <m:r>
                      <a:rPr lang="vi-VN" sz="3200" b="0" i="1" dirty="0" smtClean="0">
                        <a:latin typeface="Cambria Math" panose="02040503050406030204" pitchFamily="18" charset="0"/>
                      </a:rPr>
                      <m:t> 7.</m:t>
                    </m:r>
                  </m:oMath>
                </a14:m>
                <a:r>
                  <a:rPr lang="vi-VN" sz="3200"/>
                  <a:t>		 </a:t>
                </a:r>
                <a:r>
                  <a:rPr lang="vi-VN" sz="3200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Ⓑ</a:t>
                </a:r>
                <a:r>
                  <a:rPr lang="vi-VN" sz="3200"/>
                  <a:t>.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9.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/>
                  <a:t>	</a:t>
                </a:r>
                <a:r>
                  <a:rPr lang="vi-VN" sz="3200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    Ⓒ</a:t>
                </a:r>
                <a:r>
                  <a:rPr lang="vi-VN" sz="3200"/>
                  <a:t>.10.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/>
                  <a:t>	</a:t>
                </a:r>
                <a:r>
                  <a:rPr lang="vi-VN" sz="3200"/>
                  <a:t>        </a:t>
                </a:r>
                <a:r>
                  <a:rPr lang="vi-VN" sz="3200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Ⓓ</a:t>
                </a:r>
                <a:r>
                  <a:rPr lang="vi-VN" sz="3200"/>
                  <a:t>.8.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32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BA1AAD8-E6AD-4AF0-BAF5-8C663EE3C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66" y="770086"/>
                <a:ext cx="8763668" cy="1862278"/>
              </a:xfrm>
              <a:prstGeom prst="rect">
                <a:avLst/>
              </a:prstGeom>
              <a:blipFill>
                <a:blip r:embed="rId4"/>
                <a:stretch>
                  <a:fillRect l="-1667" t="-6818" r="-2153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8F2CF482-00D8-40F6-BEEF-D3897383A33D}"/>
              </a:ext>
            </a:extLst>
          </p:cNvPr>
          <p:cNvSpPr txBox="1">
            <a:spLocks/>
          </p:cNvSpPr>
          <p:nvPr/>
        </p:nvSpPr>
        <p:spPr>
          <a:xfrm>
            <a:off x="190166" y="2681500"/>
            <a:ext cx="8763668" cy="3748324"/>
          </a:xfrm>
          <a:prstGeom prst="rect">
            <a:avLst/>
          </a:prstGeom>
          <a:solidFill>
            <a:srgbClr val="CCECFF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3200" b="1" dirty="0">
                <a:solidFill>
                  <a:srgbClr val="0000CC"/>
                </a:solidFill>
                <a:sym typeface="Wingdings 2" panose="05020102010507070707" pitchFamily="18" charset="2"/>
              </a:rPr>
              <a:t></a:t>
            </a:r>
            <a:r>
              <a:rPr lang="en-US" sz="3200" b="1" dirty="0" err="1">
                <a:solidFill>
                  <a:srgbClr val="0000CC"/>
                </a:solidFill>
              </a:rPr>
              <a:t>Lời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giải</a:t>
            </a:r>
            <a:endParaRPr lang="en-US" sz="3200" b="1" dirty="0">
              <a:solidFill>
                <a:srgbClr val="0000CC"/>
              </a:solidFill>
            </a:endParaRP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1" dirty="0" err="1"/>
              <a:t>Chọn</a:t>
            </a:r>
            <a:r>
              <a:rPr lang="en-US" sz="3200" b="1"/>
              <a:t> </a:t>
            </a:r>
            <a:r>
              <a:rPr lang="en-US" sz="3200" b="1"/>
              <a:t>B</a:t>
            </a:r>
            <a:r>
              <a:rPr lang="en-US" sz="3200" b="1" smtClean="0"/>
              <a:t>.</a:t>
            </a:r>
            <a:endParaRPr lang="en-US" sz="3200" dirty="0"/>
          </a:p>
          <a:p>
            <a:pPr algn="l"/>
            <a:endParaRPr lang="vi-VN" sz="3200" dirty="0">
              <a:solidFill>
                <a:srgbClr val="0000CC"/>
              </a:solidFill>
            </a:endParaRPr>
          </a:p>
        </p:txBody>
      </p:sp>
      <p:sp>
        <p:nvSpPr>
          <p:cNvPr id="18" name="Freeform 47">
            <a:extLst>
              <a:ext uri="{FF2B5EF4-FFF2-40B4-BE49-F238E27FC236}">
                <a16:creationId xmlns:a16="http://schemas.microsoft.com/office/drawing/2014/main" xmlns="" id="{88591492-E769-45C0-BD37-ADBC10991229}"/>
              </a:ext>
            </a:extLst>
          </p:cNvPr>
          <p:cNvSpPr/>
          <p:nvPr/>
        </p:nvSpPr>
        <p:spPr>
          <a:xfrm>
            <a:off x="3244347" y="1725905"/>
            <a:ext cx="261257" cy="41760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DBD7394-6995-4D48-A0B3-BC1C1BA4F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4347" y="3012583"/>
            <a:ext cx="4866667" cy="3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71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8" y="6745183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15" y="6528577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1635228" y="87115"/>
            <a:ext cx="6110907" cy="767639"/>
            <a:chOff x="2043534" y="1666069"/>
            <a:chExt cx="6110907" cy="76763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83504" y="1736698"/>
                <a:ext cx="66877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①</a:t>
                </a: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1716AF98-A664-4FCF-85F0-6FF3AD6B6FB8}"/>
                </a:ext>
              </a:extLst>
            </p:cNvPr>
            <p:cNvSpPr/>
            <p:nvPr/>
          </p:nvSpPr>
          <p:spPr>
            <a:xfrm>
              <a:off x="2801150" y="1666069"/>
              <a:ext cx="5353291" cy="767639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95000">
                  <a:schemeClr val="accent4">
                    <a:lumMod val="5000"/>
                    <a:lumOff val="95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82476" y="1793218"/>
              <a:ext cx="509194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Tóm tắt lý thuyết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97867" y="2164280"/>
            <a:ext cx="9144002" cy="5329684"/>
            <a:chOff x="-1059316" y="1184566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78628" y="1184566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C8EF7E53-7643-4F3A-BC66-216911EAD326}"/>
              </a:ext>
            </a:extLst>
          </p:cNvPr>
          <p:cNvSpPr txBox="1">
            <a:spLocks/>
          </p:cNvSpPr>
          <p:nvPr/>
        </p:nvSpPr>
        <p:spPr>
          <a:xfrm>
            <a:off x="593146" y="1103115"/>
            <a:ext cx="8936285" cy="572123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00CC"/>
                </a:solidFill>
                <a:latin typeface="Yu Gothic" panose="020B0400000000000000" pitchFamily="34" charset="-128"/>
                <a:ea typeface="Yu Gothic" panose="020B0400000000000000" pitchFamily="34" charset="-128"/>
                <a:sym typeface="Wingdings 2" panose="05020102010507070707" pitchFamily="18" charset="2"/>
              </a:rPr>
              <a:t>➊</a:t>
            </a:r>
            <a:r>
              <a:rPr lang="en-US" b="1" dirty="0">
                <a:solidFill>
                  <a:srgbClr val="0000CC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. </a:t>
            </a:r>
            <a:r>
              <a:rPr lang="en-US" b="1" i="1" dirty="0" err="1">
                <a:solidFill>
                  <a:srgbClr val="FF0000"/>
                </a:solidFill>
                <a:ea typeface="Yu Gothic" panose="020B0400000000000000" pitchFamily="34" charset="-128"/>
              </a:rPr>
              <a:t>Các</a:t>
            </a:r>
            <a:r>
              <a:rPr lang="en-US" b="1" i="1" dirty="0">
                <a:solidFill>
                  <a:srgbClr val="FF0000"/>
                </a:solidFill>
                <a:ea typeface="Yu Gothic" panose="020B0400000000000000" pitchFamily="34" charset="-128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a typeface="Yu Gothic" panose="020B0400000000000000" pitchFamily="34" charset="-128"/>
              </a:rPr>
              <a:t>khái</a:t>
            </a:r>
            <a:r>
              <a:rPr lang="en-US" b="1" i="1" dirty="0">
                <a:solidFill>
                  <a:srgbClr val="FF0000"/>
                </a:solidFill>
                <a:ea typeface="Yu Gothic" panose="020B0400000000000000" pitchFamily="34" charset="-128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a typeface="Yu Gothic" panose="020B0400000000000000" pitchFamily="34" charset="-128"/>
              </a:rPr>
              <a:t>niệm</a:t>
            </a:r>
            <a:r>
              <a:rPr lang="en-US" b="1" i="1" dirty="0">
                <a:solidFill>
                  <a:srgbClr val="FF0000"/>
                </a:solidFill>
                <a:ea typeface="Yu Gothic" panose="020B0400000000000000" pitchFamily="34" charset="-128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i="1" dirty="0" err="1">
                <a:solidFill>
                  <a:srgbClr val="0000CC"/>
                </a:solidFill>
              </a:rPr>
              <a:t>Khối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lăng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trụ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hạn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lăng</a:t>
            </a:r>
            <a:r>
              <a:rPr lang="en-US" dirty="0"/>
              <a:t> </a:t>
            </a:r>
            <a:r>
              <a:rPr lang="en-US" dirty="0" err="1"/>
              <a:t>trụ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lăng</a:t>
            </a:r>
            <a:r>
              <a:rPr lang="en-US" dirty="0"/>
              <a:t> </a:t>
            </a:r>
            <a:r>
              <a:rPr lang="en-US" dirty="0" err="1"/>
              <a:t>trụ</a:t>
            </a:r>
            <a:r>
              <a:rPr lang="en-US" dirty="0"/>
              <a:t>.</a:t>
            </a:r>
            <a:endParaRPr lang="vi-VN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i="1" dirty="0" err="1">
                <a:solidFill>
                  <a:srgbClr val="0000CC"/>
                </a:solidFill>
              </a:rPr>
              <a:t>Khối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chóp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hạn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chóp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chóp</a:t>
            </a:r>
            <a:r>
              <a:rPr lang="en-US" dirty="0"/>
              <a:t>.</a:t>
            </a:r>
            <a:endParaRPr lang="vi-VN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i="1" dirty="0" err="1">
                <a:solidFill>
                  <a:srgbClr val="0000CC"/>
                </a:solidFill>
              </a:rPr>
              <a:t>Khối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chóp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cụt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hạn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chóp</a:t>
            </a:r>
            <a:r>
              <a:rPr lang="en-US" dirty="0"/>
              <a:t> </a:t>
            </a:r>
            <a:r>
              <a:rPr lang="en-US" dirty="0" err="1"/>
              <a:t>cụt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chóp</a:t>
            </a:r>
            <a:r>
              <a:rPr lang="en-US" dirty="0"/>
              <a:t> </a:t>
            </a:r>
            <a:r>
              <a:rPr lang="en-US" dirty="0" err="1"/>
              <a:t>cụt</a:t>
            </a:r>
            <a:r>
              <a:rPr lang="en-US" dirty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754376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8" y="6745183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750" y="6597294"/>
            <a:ext cx="2775439" cy="29577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CA3B308-E47E-4CB2-A006-427865E4CA19}"/>
              </a:ext>
            </a:extLst>
          </p:cNvPr>
          <p:cNvGrpSpPr/>
          <p:nvPr/>
        </p:nvGrpSpPr>
        <p:grpSpPr>
          <a:xfrm>
            <a:off x="1586516" y="78178"/>
            <a:ext cx="6108694" cy="767639"/>
            <a:chOff x="2043534" y="1666069"/>
            <a:chExt cx="5970969" cy="76763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36926AFA-5B5D-4200-9D1B-383130E2837E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27" name="AutoShape 43">
                <a:extLst>
                  <a:ext uri="{FF2B5EF4-FFF2-40B4-BE49-F238E27FC236}">
                    <a16:creationId xmlns:a16="http://schemas.microsoft.com/office/drawing/2014/main" xmlns="" id="{6BAD69A7-64DD-496C-B656-5035B46FDC3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rgbClr val="0000CC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28" name="Text Box 45">
                <a:extLst>
                  <a:ext uri="{FF2B5EF4-FFF2-40B4-BE49-F238E27FC236}">
                    <a16:creationId xmlns:a16="http://schemas.microsoft.com/office/drawing/2014/main" xmlns="" id="{F0794D27-4927-40A8-9138-D278A43CBB4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6098" y="1793685"/>
                <a:ext cx="58701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Mincho" panose="02020400000000000000" pitchFamily="18" charset="-128"/>
                    <a:ea typeface="Yu Mincho" panose="02020400000000000000" pitchFamily="18" charset="-128"/>
                    <a:cs typeface="Chu Van An" panose="02020603050405020304" pitchFamily="18" charset="0"/>
                  </a:rPr>
                  <a:t>②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353F2E08-0AFD-400F-B73E-C548F3BD2934}"/>
                </a:ext>
              </a:extLst>
            </p:cNvPr>
            <p:cNvSpPr/>
            <p:nvPr/>
          </p:nvSpPr>
          <p:spPr>
            <a:xfrm>
              <a:off x="2801151" y="1666069"/>
              <a:ext cx="5213352" cy="767639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96000">
                  <a:schemeClr val="accent4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Text Box 44">
              <a:extLst>
                <a:ext uri="{FF2B5EF4-FFF2-40B4-BE49-F238E27FC236}">
                  <a16:creationId xmlns:a16="http://schemas.microsoft.com/office/drawing/2014/main" xmlns="" id="{C92178C3-BDA1-4B01-9144-4FC0B8F2355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7213" y="1737273"/>
              <a:ext cx="503729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Phân dạng bài tập</a:t>
              </a: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9B6B2E70-14B8-4198-8BCD-0D4CDF07454D}"/>
              </a:ext>
            </a:extLst>
          </p:cNvPr>
          <p:cNvSpPr txBox="1">
            <a:spLocks/>
          </p:cNvSpPr>
          <p:nvPr/>
        </p:nvSpPr>
        <p:spPr>
          <a:xfrm>
            <a:off x="0" y="1094664"/>
            <a:ext cx="8858831" cy="56851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vi-VN" sz="3200" dirty="0"/>
              <a:t> </a:t>
            </a:r>
            <a:r>
              <a:rPr lang="en-US" sz="3200" dirty="0">
                <a:latin typeface="Yu Gothic" panose="020B0400000000000000" pitchFamily="34" charset="-128"/>
                <a:ea typeface="Yu Gothic" panose="020B0400000000000000" pitchFamily="34" charset="-128"/>
                <a:sym typeface="Wingdings 2" panose="05020102010507070707" pitchFamily="18" charset="2"/>
              </a:rPr>
              <a:t>➍</a:t>
            </a:r>
            <a:r>
              <a:rPr lang="en-US" sz="3200" b="1" dirty="0">
                <a:sym typeface="Wingdings 2" panose="05020102010507070707" pitchFamily="18" charset="2"/>
              </a:rPr>
              <a:t>. </a:t>
            </a:r>
            <a:r>
              <a:rPr lang="en-US" sz="3200" b="1" u="sng" dirty="0" err="1">
                <a:solidFill>
                  <a:srgbClr val="0000CC"/>
                </a:solidFill>
              </a:rPr>
              <a:t>Dạng</a:t>
            </a:r>
            <a:r>
              <a:rPr lang="en-US" sz="3200" b="1" u="sng" dirty="0">
                <a:solidFill>
                  <a:srgbClr val="0000CC"/>
                </a:solidFill>
              </a:rPr>
              <a:t> 4</a:t>
            </a:r>
            <a:r>
              <a:rPr lang="en-US" sz="3200" b="1" dirty="0">
                <a:solidFill>
                  <a:srgbClr val="0000CC"/>
                </a:solidFill>
              </a:rPr>
              <a:t>. </a:t>
            </a:r>
            <a:r>
              <a:rPr lang="en-US" sz="3200" b="1" dirty="0" err="1"/>
              <a:t>Phân</a:t>
            </a:r>
            <a:r>
              <a:rPr lang="en-US" sz="3200" b="1" dirty="0"/>
              <a:t> chia, </a:t>
            </a:r>
            <a:r>
              <a:rPr lang="en-US" sz="3200" b="1" dirty="0" err="1"/>
              <a:t>lắp</a:t>
            </a:r>
            <a:r>
              <a:rPr lang="en-US" sz="3200" b="1" dirty="0"/>
              <a:t> </a:t>
            </a:r>
            <a:r>
              <a:rPr lang="en-US" sz="3200" b="1" dirty="0" err="1"/>
              <a:t>ghép</a:t>
            </a:r>
            <a:r>
              <a:rPr lang="en-US" sz="3200" b="1" dirty="0"/>
              <a:t> </a:t>
            </a:r>
            <a:r>
              <a:rPr lang="en-US" sz="3200" b="1" dirty="0" err="1"/>
              <a:t>khối</a:t>
            </a:r>
            <a:r>
              <a:rPr lang="en-US" sz="3200" b="1" dirty="0"/>
              <a:t> </a:t>
            </a:r>
            <a:r>
              <a:rPr lang="en-US" sz="3200" b="1" dirty="0" err="1"/>
              <a:t>đa</a:t>
            </a:r>
            <a:r>
              <a:rPr lang="en-US" sz="3200" b="1" dirty="0"/>
              <a:t> </a:t>
            </a:r>
            <a:r>
              <a:rPr lang="en-US" sz="3200" b="1" dirty="0" err="1"/>
              <a:t>diện</a:t>
            </a:r>
            <a:endParaRPr lang="en-US" sz="3200" b="1" dirty="0"/>
          </a:p>
          <a:p>
            <a:pPr algn="l"/>
            <a:r>
              <a:rPr lang="en-US" sz="3200" dirty="0">
                <a:solidFill>
                  <a:srgbClr val="FF0000"/>
                </a:solidFill>
                <a:sym typeface="Wingdings 2" panose="05020102010507070707" pitchFamily="18" charset="2"/>
              </a:rPr>
              <a:t></a:t>
            </a:r>
            <a:r>
              <a:rPr lang="en-US" sz="3200" b="1" i="1" dirty="0" err="1">
                <a:solidFill>
                  <a:srgbClr val="FF0000"/>
                </a:solidFill>
                <a:sym typeface="Wingdings 2" panose="05020102010507070707" pitchFamily="18" charset="2"/>
              </a:rPr>
              <a:t>Phương</a:t>
            </a:r>
            <a:r>
              <a:rPr lang="en-US" sz="3200" b="1" i="1" dirty="0">
                <a:solidFill>
                  <a:srgbClr val="FF0000"/>
                </a:solidFill>
                <a:sym typeface="Wingdings 2" panose="05020102010507070707" pitchFamily="18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sym typeface="Wingdings 2" panose="05020102010507070707" pitchFamily="18" charset="2"/>
              </a:rPr>
              <a:t>pháp</a:t>
            </a:r>
            <a:r>
              <a:rPr lang="en-US" sz="3200" dirty="0">
                <a:solidFill>
                  <a:srgbClr val="FF0000"/>
                </a:solidFill>
                <a:sym typeface="Wingdings 2" panose="05020102010507070707" pitchFamily="18" charset="2"/>
              </a:rPr>
              <a:t>:</a:t>
            </a:r>
          </a:p>
          <a:p>
            <a:pPr marL="457200" indent="-290513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sym typeface="Wingdings 2" panose="05020102010507070707" pitchFamily="18" charset="2"/>
              </a:rPr>
              <a:t> </a:t>
            </a:r>
            <a:r>
              <a:rPr lang="vi-VN" dirty="0"/>
              <a:t>Chọn mặt phẳng thích hợp để phân chia khối đa diện. Trong nhiều trường hợp, để chứng minh rằng có thể lắp ghép các khối đa diện (H1); (H2); ...; (Hn) thành khối đa diện (H) ta chứng minh </a:t>
            </a:r>
            <a:r>
              <a:rPr lang="vi-VN" dirty="0" smtClean="0"/>
              <a:t>rằng:</a:t>
            </a:r>
            <a:endParaRPr lang="en-US" dirty="0" smtClean="0"/>
          </a:p>
          <a:p>
            <a:pPr marL="166687" algn="just"/>
            <a:r>
              <a:rPr lang="en-US" dirty="0" smtClean="0"/>
              <a:t>	+ </a:t>
            </a:r>
            <a:r>
              <a:rPr lang="vi-VN" dirty="0" smtClean="0"/>
              <a:t>Hai </a:t>
            </a:r>
            <a:r>
              <a:rPr lang="vi-VN" dirty="0"/>
              <a:t>khối đa diện (Hi) và (Hj) (i≠j) không </a:t>
            </a:r>
            <a:r>
              <a:rPr lang="en-US" dirty="0" smtClean="0"/>
              <a:t>  </a:t>
            </a:r>
            <a:r>
              <a:rPr lang="vi-VN" dirty="0" smtClean="0"/>
              <a:t>có </a:t>
            </a:r>
            <a:r>
              <a:rPr lang="vi-VN" dirty="0"/>
              <a:t>điểm trong chung.</a:t>
            </a:r>
          </a:p>
          <a:p>
            <a:pPr marL="166687" algn="just"/>
            <a:r>
              <a:rPr lang="en-US" dirty="0" smtClean="0"/>
              <a:t>	+ </a:t>
            </a:r>
            <a:r>
              <a:rPr lang="vi-VN" dirty="0" smtClean="0"/>
              <a:t>Hợp </a:t>
            </a:r>
            <a:r>
              <a:rPr lang="vi-VN" dirty="0"/>
              <a:t>của các khối đa diện (H1); (H2); ...; (Hn) là khối đa diện (H)</a:t>
            </a:r>
          </a:p>
          <a:p>
            <a:pPr algn="l">
              <a:lnSpc>
                <a:spcPct val="120000"/>
              </a:lnSpc>
            </a:pPr>
            <a:endParaRPr lang="vi-VN" sz="32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8BC4001-5265-4424-B0DF-BDB99D0AD789}"/>
              </a:ext>
            </a:extLst>
          </p:cNvPr>
          <p:cNvGrpSpPr/>
          <p:nvPr/>
        </p:nvGrpSpPr>
        <p:grpSpPr>
          <a:xfrm>
            <a:off x="-1317027" y="1940408"/>
            <a:ext cx="9144002" cy="5329684"/>
            <a:chOff x="-1059316" y="1014150"/>
            <a:chExt cx="9144002" cy="5329684"/>
          </a:xfrm>
        </p:grpSpPr>
        <p:pic>
          <p:nvPicPr>
            <p:cNvPr id="12" name="Picture 345" descr="shadow_1_m">
              <a:extLst>
                <a:ext uri="{FF2B5EF4-FFF2-40B4-BE49-F238E27FC236}">
                  <a16:creationId xmlns:a16="http://schemas.microsoft.com/office/drawing/2014/main" xmlns="" id="{063BD3FB-AA07-486F-B6DE-3483EC8B2F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45" descr="shadow_1_m">
              <a:extLst>
                <a:ext uri="{FF2B5EF4-FFF2-40B4-BE49-F238E27FC236}">
                  <a16:creationId xmlns:a16="http://schemas.microsoft.com/office/drawing/2014/main" xmlns="" id="{C435ECC4-6C53-4CCB-9153-7308B52D55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52890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8" y="6745183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71" y="6597294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241C983-C9E7-455D-9680-2D77A4CADEDE}"/>
              </a:ext>
            </a:extLst>
          </p:cNvPr>
          <p:cNvGrpSpPr/>
          <p:nvPr/>
        </p:nvGrpSpPr>
        <p:grpSpPr>
          <a:xfrm>
            <a:off x="1676194" y="45522"/>
            <a:ext cx="5985654" cy="675428"/>
            <a:chOff x="2043534" y="1666069"/>
            <a:chExt cx="7171257" cy="76763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66F3DA54-B4CE-447F-9EB7-CC7739FFDAD4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D850B0A9-F501-47DE-8E14-D2F4148A20E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rgbClr val="002060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623691F6-73A6-4CE4-A315-EF189120F75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03549" y="1737273"/>
                <a:ext cx="59361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Mincho" panose="02020400000000000000" pitchFamily="18" charset="-128"/>
                    <a:ea typeface="Yu Mincho" panose="02020400000000000000" pitchFamily="18" charset="-128"/>
                    <a:cs typeface="Chu Van An" panose="02020603050405020304" pitchFamily="18" charset="0"/>
                  </a:rPr>
                  <a:t>③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0030B49B-9E47-4CAA-B116-74D28E949111}"/>
                </a:ext>
              </a:extLst>
            </p:cNvPr>
            <p:cNvSpPr/>
            <p:nvPr/>
          </p:nvSpPr>
          <p:spPr>
            <a:xfrm>
              <a:off x="2801152" y="1666069"/>
              <a:ext cx="6413639" cy="767639"/>
            </a:xfrm>
            <a:prstGeom prst="roundRect">
              <a:avLst/>
            </a:prstGeom>
            <a:gradFill flip="none" rotWithShape="1">
              <a:gsLst>
                <a:gs pos="37000">
                  <a:schemeClr val="accent5">
                    <a:lumMod val="0"/>
                    <a:lumOff val="100000"/>
                  </a:schemeClr>
                </a:gs>
                <a:gs pos="95000">
                  <a:schemeClr val="accent4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827B5D14-BACE-48C7-B917-B65E68D9C7C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7212" y="1737273"/>
              <a:ext cx="613359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Bài tập rèn luyện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xmlns="" id="{EBA1AAD8-E6AD-4AF0-BAF5-8C663EE3C3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083" y="815920"/>
                <a:ext cx="8953834" cy="2934712"/>
              </a:xfrm>
              <a:prstGeom prst="rect">
                <a:avLst/>
              </a:prstGeom>
              <a:gradFill flip="none" rotWithShape="1">
                <a:gsLst>
                  <a:gs pos="94000">
                    <a:srgbClr val="FFFF99">
                      <a:lumMod val="45000"/>
                      <a:lumOff val="55000"/>
                    </a:srgbClr>
                  </a:gs>
                  <a:gs pos="100000">
                    <a:srgbClr val="FFFF7B"/>
                  </a:gs>
                  <a:gs pos="100000">
                    <a:srgbClr val="FFFF00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00CC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vi-VN" sz="2900" b="1" u="sng">
                    <a:solidFill>
                      <a:srgbClr val="0000CC"/>
                    </a:solidFill>
                  </a:rPr>
                  <a:t>Câu 1:</a:t>
                </a:r>
                <a:r>
                  <a:rPr lang="en-US" sz="2900" b="1" u="sng">
                    <a:solidFill>
                      <a:srgbClr val="0000CC"/>
                    </a:solidFill>
                  </a:rPr>
                  <a:t> </a:t>
                </a:r>
                <a:r>
                  <a:rPr lang="en-US" sz="2900"/>
                  <a:t>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vi-VN" sz="2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vi-VN" sz="2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900"/>
                  <a:t> chia khối lăng trụ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900"/>
                  <a:t> thành các khối đa diện nào? </a:t>
                </a:r>
                <a:endParaRPr lang="vi-VN" sz="2900"/>
              </a:p>
              <a:p>
                <a:pPr algn="l"/>
                <a:r>
                  <a:rPr lang="vi-VN" sz="2900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Ⓐ</a:t>
                </a:r>
                <a:r>
                  <a:rPr lang="vi-VN" sz="2900"/>
                  <a:t>. </a:t>
                </a:r>
                <a:r>
                  <a:rPr lang="en-US" sz="2900"/>
                  <a:t>Một khối chóp tam giác và một khối chóp tứ giác.  </a:t>
                </a:r>
                <a:r>
                  <a:rPr lang="vi-VN" sz="2900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Ⓑ</a:t>
                </a:r>
                <a:r>
                  <a:rPr lang="vi-VN" sz="2900"/>
                  <a:t>. </a:t>
                </a:r>
                <a:r>
                  <a:rPr lang="en-US" sz="2900"/>
                  <a:t>Hai khối chóp tam giác. 	</a:t>
                </a:r>
                <a:endParaRPr lang="vi-VN" sz="2900"/>
              </a:p>
              <a:p>
                <a:pPr algn="l"/>
                <a:r>
                  <a:rPr lang="vi-VN" sz="2900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Ⓒ</a:t>
                </a:r>
                <a:r>
                  <a:rPr lang="vi-VN" sz="2900"/>
                  <a:t>. </a:t>
                </a:r>
                <a:r>
                  <a:rPr lang="en-US" sz="2900"/>
                  <a:t>Một khối chóp tam giác và một khối chóp ngũ giác. </a:t>
                </a:r>
                <a:endParaRPr lang="vi-VN" sz="2900"/>
              </a:p>
              <a:p>
                <a:pPr algn="l"/>
                <a:r>
                  <a:rPr lang="vi-VN" sz="2900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Ⓓ</a:t>
                </a:r>
                <a:r>
                  <a:rPr lang="vi-VN" sz="2900"/>
                  <a:t>. </a:t>
                </a:r>
                <a:r>
                  <a:rPr lang="en-US" sz="2900"/>
                  <a:t>Hai khối chóp tứ giác.</a:t>
                </a:r>
                <a:endParaRPr lang="vi-VN" sz="2900"/>
              </a:p>
              <a:p>
                <a:pPr algn="l"/>
                <a:endParaRPr lang="en-US" sz="2900"/>
              </a:p>
              <a:p>
                <a:pPr algn="l"/>
                <a:endParaRPr lang="en-US" sz="2900"/>
              </a:p>
              <a:p>
                <a:pPr algn="l"/>
                <a:endParaRPr lang="en-US" sz="2900"/>
              </a:p>
              <a:p>
                <a:pPr algn="l"/>
                <a:r>
                  <a:rPr lang="vi-VN" sz="2900"/>
                  <a:t>		 </a:t>
                </a:r>
                <a:r>
                  <a:rPr lang="en-US" sz="2900"/>
                  <a:t>	</a:t>
                </a:r>
                <a:r>
                  <a:rPr lang="vi-VN" sz="2900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          </a:t>
                </a:r>
                <a:r>
                  <a:rPr lang="en-US" sz="2900"/>
                  <a:t>	</a:t>
                </a:r>
                <a:endParaRPr lang="vi-VN" sz="29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BA1AAD8-E6AD-4AF0-BAF5-8C663EE3C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3" y="815920"/>
                <a:ext cx="8953834" cy="2934712"/>
              </a:xfrm>
              <a:prstGeom prst="rect">
                <a:avLst/>
              </a:prstGeom>
              <a:blipFill>
                <a:blip r:embed="rId4"/>
                <a:stretch>
                  <a:fillRect l="-1429" t="-2277" r="-952" b="-6625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xmlns="" id="{8F2CF482-00D8-40F6-BEEF-D3897383A3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083" y="3829121"/>
                <a:ext cx="6353927" cy="2768173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rgbClr val="FFC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</a:pPr>
                <a:r>
                  <a:rPr lang="fr-FR" sz="2900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sz="2900" b="1">
                    <a:solidFill>
                      <a:srgbClr val="0000CC"/>
                    </a:solidFill>
                  </a:rPr>
                  <a:t>Lời giải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2900"/>
                  <a:t>Dựa vào hình vẽ, ta thấy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vi-VN" sz="2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vi-VN" sz="2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900"/>
                  <a:t> chia khối lăng trụ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900"/>
                  <a:t> thành khối chóp tam giác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900"/>
                  <a:t> và khối chóp tứ giác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𝐵𝐶</m:t>
                    </m:r>
                    <m:sSup>
                      <m:sSupPr>
                        <m:ctrlPr>
                          <a:rPr lang="vi-VN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9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290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F2CF482-00D8-40F6-BEEF-D3897383A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3" y="3829121"/>
                <a:ext cx="6353927" cy="2768173"/>
              </a:xfrm>
              <a:prstGeom prst="rect">
                <a:avLst/>
              </a:prstGeom>
              <a:blipFill>
                <a:blip r:embed="rId5"/>
                <a:stretch>
                  <a:fillRect l="-2011" t="-2193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47">
            <a:extLst>
              <a:ext uri="{FF2B5EF4-FFF2-40B4-BE49-F238E27FC236}">
                <a16:creationId xmlns:a16="http://schemas.microsoft.com/office/drawing/2014/main" xmlns="" id="{88591492-E769-45C0-BD37-ADBC10991229}"/>
              </a:ext>
            </a:extLst>
          </p:cNvPr>
          <p:cNvSpPr/>
          <p:nvPr/>
        </p:nvSpPr>
        <p:spPr>
          <a:xfrm>
            <a:off x="251156" y="1742169"/>
            <a:ext cx="261257" cy="41760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3EAFE00-F42D-4D30-BCE6-8766F2A64F0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627" y="3875582"/>
            <a:ext cx="2242441" cy="2596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4672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8" y="6745183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71" y="6597294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241C983-C9E7-455D-9680-2D77A4CADEDE}"/>
              </a:ext>
            </a:extLst>
          </p:cNvPr>
          <p:cNvGrpSpPr/>
          <p:nvPr/>
        </p:nvGrpSpPr>
        <p:grpSpPr>
          <a:xfrm>
            <a:off x="1676194" y="45522"/>
            <a:ext cx="5985654" cy="675428"/>
            <a:chOff x="2043534" y="1666069"/>
            <a:chExt cx="7171257" cy="76763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66F3DA54-B4CE-447F-9EB7-CC7739FFDAD4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D850B0A9-F501-47DE-8E14-D2F4148A20E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rgbClr val="002060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623691F6-73A6-4CE4-A315-EF189120F75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03549" y="1737273"/>
                <a:ext cx="59361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Mincho" panose="02020400000000000000" pitchFamily="18" charset="-128"/>
                    <a:ea typeface="Yu Mincho" panose="02020400000000000000" pitchFamily="18" charset="-128"/>
                    <a:cs typeface="Chu Van An" panose="02020603050405020304" pitchFamily="18" charset="0"/>
                  </a:rPr>
                  <a:t>③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0030B49B-9E47-4CAA-B116-74D28E949111}"/>
                </a:ext>
              </a:extLst>
            </p:cNvPr>
            <p:cNvSpPr/>
            <p:nvPr/>
          </p:nvSpPr>
          <p:spPr>
            <a:xfrm>
              <a:off x="2801152" y="1666069"/>
              <a:ext cx="6413639" cy="767639"/>
            </a:xfrm>
            <a:prstGeom prst="roundRect">
              <a:avLst/>
            </a:prstGeom>
            <a:gradFill flip="none" rotWithShape="1">
              <a:gsLst>
                <a:gs pos="37000">
                  <a:schemeClr val="accent5">
                    <a:lumMod val="0"/>
                    <a:lumOff val="100000"/>
                  </a:schemeClr>
                </a:gs>
                <a:gs pos="95000">
                  <a:schemeClr val="accent4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827B5D14-BACE-48C7-B917-B65E68D9C7C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7212" y="1737273"/>
              <a:ext cx="613359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Bài tập rèn luyện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xmlns="" id="{EBA1AAD8-E6AD-4AF0-BAF5-8C663EE3C3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166" y="770085"/>
                <a:ext cx="8763668" cy="3720579"/>
              </a:xfrm>
              <a:prstGeom prst="rect">
                <a:avLst/>
              </a:prstGeom>
              <a:gradFill flip="none" rotWithShape="1">
                <a:gsLst>
                  <a:gs pos="94000">
                    <a:srgbClr val="FFFF99">
                      <a:lumMod val="45000"/>
                      <a:lumOff val="55000"/>
                    </a:srgbClr>
                  </a:gs>
                  <a:gs pos="100000">
                    <a:srgbClr val="FFFF7B"/>
                  </a:gs>
                  <a:gs pos="100000">
                    <a:srgbClr val="FFFF00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00CC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vi-VN" sz="2900" b="1" u="sng">
                    <a:solidFill>
                      <a:srgbClr val="0000CC"/>
                    </a:solidFill>
                  </a:rPr>
                  <a:t>Câu 2:</a:t>
                </a:r>
                <a:r>
                  <a:rPr lang="en-US" sz="2900" b="1" u="sng">
                    <a:solidFill>
                      <a:srgbClr val="0000CC"/>
                    </a:solidFill>
                  </a:rPr>
                  <a:t> </a:t>
                </a:r>
                <a:r>
                  <a:rPr lang="en-US" sz="2900"/>
                  <a:t>Lắp ghép hai khối đa diện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9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90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900"/>
                  <a:t> để tạo thành khối đa diện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9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900"/>
                  <a:t> Trong đó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900"/>
                  <a:t> là khối chóp tứ giác đều có tất cả các cạnh bằng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90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900"/>
                  <a:t> là khối tứ diện đều cạnh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900"/>
                  <a:t> sao cho một mặt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900"/>
                  <a:t> trùng với một mặt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900"/>
                  <a:t> như hình vẽ. Hỏi khối đa diện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2900"/>
                  <a:t> có tất cả bao nhiêu mặt?  </a:t>
                </a:r>
                <a:r>
                  <a:rPr lang="vi-VN" sz="2900"/>
                  <a:t>  </a:t>
                </a:r>
              </a:p>
              <a:p>
                <a:pPr algn="l"/>
                <a:r>
                  <a:rPr lang="vi-VN" sz="2900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 Ⓐ</a:t>
                </a:r>
                <a:r>
                  <a:rPr lang="vi-VN" sz="2900"/>
                  <a:t>. </a:t>
                </a:r>
                <a14:m>
                  <m:oMath xmlns:m="http://schemas.openxmlformats.org/officeDocument/2006/math">
                    <m:r>
                      <a:rPr lang="vi-VN" sz="2900" b="0" i="1" dirty="0" smtClean="0">
                        <a:latin typeface="Cambria Math" panose="02040503050406030204" pitchFamily="18" charset="0"/>
                      </a:rPr>
                      <m:t>4.</m:t>
                    </m:r>
                  </m:oMath>
                </a14:m>
                <a:r>
                  <a:rPr lang="vi-VN" sz="2900"/>
                  <a:t>	        </a:t>
                </a:r>
                <a:r>
                  <a:rPr lang="vi-VN" sz="2900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Ⓑ</a:t>
                </a:r>
                <a:r>
                  <a:rPr lang="vi-VN" sz="2900"/>
                  <a:t>. </a:t>
                </a:r>
                <a14:m>
                  <m:oMath xmlns:m="http://schemas.openxmlformats.org/officeDocument/2006/math">
                    <m:r>
                      <a:rPr lang="en-US" sz="2900" b="0" i="0" dirty="0" smtClean="0">
                        <a:latin typeface="Cambria Math" panose="02040503050406030204" pitchFamily="18" charset="0"/>
                      </a:rPr>
                      <m:t>5.</m:t>
                    </m:r>
                    <m:r>
                      <a:rPr lang="en-US" sz="29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900"/>
                  <a:t>	</a:t>
                </a:r>
                <a:r>
                  <a:rPr lang="vi-VN" sz="2900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    </a:t>
                </a:r>
              </a:p>
              <a:p>
                <a:pPr algn="l"/>
                <a:r>
                  <a:rPr lang="vi-VN" sz="2900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 Ⓒ</a:t>
                </a:r>
                <a:r>
                  <a:rPr lang="vi-VN" sz="2900"/>
                  <a:t>. 8.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900"/>
                  <a:t>	</a:t>
                </a:r>
                <a:r>
                  <a:rPr lang="vi-VN" sz="2900"/>
                  <a:t>        </a:t>
                </a:r>
                <a:r>
                  <a:rPr lang="vi-VN" sz="2900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Ⓓ</a:t>
                </a:r>
                <a:r>
                  <a:rPr lang="vi-VN" sz="2900"/>
                  <a:t>. 6. </a:t>
                </a:r>
                <a14:m>
                  <m:oMath xmlns:m="http://schemas.openxmlformats.org/officeDocument/2006/math">
                    <m:r>
                      <a:rPr lang="vi-VN" sz="29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29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BA1AAD8-E6AD-4AF0-BAF5-8C663EE3C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66" y="770085"/>
                <a:ext cx="8763668" cy="3720579"/>
              </a:xfrm>
              <a:prstGeom prst="rect">
                <a:avLst/>
              </a:prstGeom>
              <a:blipFill>
                <a:blip r:embed="rId4"/>
                <a:stretch>
                  <a:fillRect l="-1389" t="-2773" r="-1667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xmlns="" id="{8F2CF482-00D8-40F6-BEEF-D3897383A3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166" y="4589418"/>
                <a:ext cx="8763668" cy="2087048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rgbClr val="FFC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</a:pPr>
                <a:r>
                  <a:rPr lang="fr-FR" sz="3200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sz="3200" b="1">
                    <a:solidFill>
                      <a:srgbClr val="0000CC"/>
                    </a:solidFill>
                  </a:rPr>
                  <a:t>Lời giải</a:t>
                </a:r>
              </a:p>
              <a:p>
                <a:pPr marL="457200" indent="-4572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3200"/>
                  <a:t>Khối đa diện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3200"/>
                  <a:t> có đúng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3200"/>
                  <a:t> mặt.</a:t>
                </a:r>
              </a:p>
              <a:p>
                <a:pPr marL="457200" indent="-4572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3200" b="1"/>
                  <a:t>Chọn B. </a:t>
                </a:r>
                <a:endParaRPr lang="vi-VN" sz="320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F2CF482-00D8-40F6-BEEF-D3897383A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66" y="4589418"/>
                <a:ext cx="8763668" cy="2087048"/>
              </a:xfrm>
              <a:prstGeom prst="rect">
                <a:avLst/>
              </a:prstGeom>
              <a:blipFill>
                <a:blip r:embed="rId5"/>
                <a:stretch>
                  <a:fillRect l="-1667" t="-3779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47">
            <a:extLst>
              <a:ext uri="{FF2B5EF4-FFF2-40B4-BE49-F238E27FC236}">
                <a16:creationId xmlns:a16="http://schemas.microsoft.com/office/drawing/2014/main" xmlns="" id="{88591492-E769-45C0-BD37-ADBC10991229}"/>
              </a:ext>
            </a:extLst>
          </p:cNvPr>
          <p:cNvSpPr/>
          <p:nvPr/>
        </p:nvSpPr>
        <p:spPr>
          <a:xfrm>
            <a:off x="2921362" y="3320218"/>
            <a:ext cx="261257" cy="41760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ACC7D6B-41CF-4CFE-A38E-155F458C5BC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833" y="2984986"/>
            <a:ext cx="4452353" cy="1387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703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8" y="6745183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010" y="6458936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1635228" y="87115"/>
            <a:ext cx="6110907" cy="767639"/>
            <a:chOff x="2043534" y="1666069"/>
            <a:chExt cx="6110907" cy="76763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83504" y="1736698"/>
                <a:ext cx="66877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①</a:t>
                </a: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1716AF98-A664-4FCF-85F0-6FF3AD6B6FB8}"/>
                </a:ext>
              </a:extLst>
            </p:cNvPr>
            <p:cNvSpPr/>
            <p:nvPr/>
          </p:nvSpPr>
          <p:spPr>
            <a:xfrm>
              <a:off x="2801150" y="1666069"/>
              <a:ext cx="5353291" cy="767639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95000">
                  <a:schemeClr val="accent4">
                    <a:lumMod val="5000"/>
                    <a:lumOff val="95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82476" y="1793218"/>
              <a:ext cx="509194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Tóm tắt lý thuyết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97867" y="2164280"/>
            <a:ext cx="9144002" cy="5329684"/>
            <a:chOff x="-1059316" y="1184566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78628" y="1184566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C8EF7E53-7643-4F3A-BC66-216911EAD326}"/>
              </a:ext>
            </a:extLst>
          </p:cNvPr>
          <p:cNvSpPr txBox="1">
            <a:spLocks/>
          </p:cNvSpPr>
          <p:nvPr/>
        </p:nvSpPr>
        <p:spPr>
          <a:xfrm>
            <a:off x="-2228" y="1358826"/>
            <a:ext cx="8936285" cy="135320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2250">
              <a:buFont typeface="Arial" panose="020B0604020202020204" pitchFamily="34" charset="0"/>
              <a:buChar char="•"/>
            </a:pPr>
            <a:r>
              <a:rPr lang="vi-VN"/>
              <a:t>Tên của khối lăng trụ hay khối chóp được đặt theo tên của hình lăng trụ hay chóp giới hạn nó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ED7D9AE-6410-4EAD-A154-F354CF2AD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400" y="2794507"/>
            <a:ext cx="5552302" cy="26285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010" y="6528577"/>
            <a:ext cx="2775439" cy="29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64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8" y="6745183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71" y="6597294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1635228" y="87115"/>
            <a:ext cx="6110907" cy="767639"/>
            <a:chOff x="2043534" y="1666069"/>
            <a:chExt cx="6110907" cy="76763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83504" y="1736698"/>
                <a:ext cx="66877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①</a:t>
                </a: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1716AF98-A664-4FCF-85F0-6FF3AD6B6FB8}"/>
                </a:ext>
              </a:extLst>
            </p:cNvPr>
            <p:cNvSpPr/>
            <p:nvPr/>
          </p:nvSpPr>
          <p:spPr>
            <a:xfrm>
              <a:off x="2801150" y="1666069"/>
              <a:ext cx="5353291" cy="767639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95000">
                  <a:schemeClr val="accent4">
                    <a:lumMod val="5000"/>
                    <a:lumOff val="95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82476" y="1793218"/>
              <a:ext cx="509194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Tóm tắt lý thuyết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97867" y="2164280"/>
            <a:ext cx="9144002" cy="5329684"/>
            <a:chOff x="-1059316" y="1184566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78628" y="1184566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C8EF7E53-7643-4F3A-BC66-216911EAD326}"/>
              </a:ext>
            </a:extLst>
          </p:cNvPr>
          <p:cNvSpPr txBox="1">
            <a:spLocks/>
          </p:cNvSpPr>
          <p:nvPr/>
        </p:nvSpPr>
        <p:spPr>
          <a:xfrm>
            <a:off x="243022" y="1023943"/>
            <a:ext cx="8936285" cy="572123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00CC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➋</a:t>
            </a:r>
            <a:r>
              <a:rPr lang="en-US" b="1" dirty="0">
                <a:solidFill>
                  <a:srgbClr val="0000CC"/>
                </a:solidFill>
              </a:rPr>
              <a:t>. </a:t>
            </a:r>
            <a:r>
              <a:rPr lang="vi-VN" b="1" i="1" dirty="0"/>
              <a:t>Khái niệm về hình đa diện</a:t>
            </a:r>
            <a:endParaRPr lang="vi-VN" b="1" dirty="0"/>
          </a:p>
          <a:p>
            <a:r>
              <a:rPr lang="vi-VN" dirty="0"/>
              <a:t>a) Hai đa giác phân biệt chỉ có thể hoặc không có điểm chung, hoặc chỉ có một đỉnh chung, hoặc chỉ có một cạnh chung.</a:t>
            </a:r>
          </a:p>
          <a:p>
            <a:r>
              <a:rPr lang="vi-VN" dirty="0"/>
              <a:t>b) Mỗi cạnh của đa giác nào cũng là cạnh chung của đúng hai đa giác.</a:t>
            </a:r>
          </a:p>
          <a:p>
            <a:endParaRPr lang="vi-VN" i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5856E0-B88C-43E4-8D7D-CA336AEC4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971" y="4030167"/>
            <a:ext cx="4733208" cy="23517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3666739" y="1529571"/>
              <a:ext cx="1604160" cy="72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60979" y="1524171"/>
                <a:ext cx="16203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6273859" y="4321371"/>
              <a:ext cx="40680" cy="316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69179" y="4316691"/>
                <a:ext cx="50040" cy="4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4402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8" y="6745183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71" y="6597294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1635228" y="87115"/>
            <a:ext cx="6110907" cy="767639"/>
            <a:chOff x="2043534" y="1666069"/>
            <a:chExt cx="6110907" cy="76763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83504" y="1736698"/>
                <a:ext cx="66877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①</a:t>
                </a: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1716AF98-A664-4FCF-85F0-6FF3AD6B6FB8}"/>
                </a:ext>
              </a:extLst>
            </p:cNvPr>
            <p:cNvSpPr/>
            <p:nvPr/>
          </p:nvSpPr>
          <p:spPr>
            <a:xfrm>
              <a:off x="2801150" y="1666069"/>
              <a:ext cx="5353291" cy="767639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95000">
                  <a:schemeClr val="accent4">
                    <a:lumMod val="5000"/>
                    <a:lumOff val="95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82476" y="1793218"/>
              <a:ext cx="509194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Tóm tắt lý thuyết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97867" y="2164280"/>
            <a:ext cx="9144002" cy="5329684"/>
            <a:chOff x="-1059316" y="1184566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78628" y="1184566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C8EF7E53-7643-4F3A-BC66-216911EAD326}"/>
              </a:ext>
            </a:extLst>
          </p:cNvPr>
          <p:cNvSpPr txBox="1">
            <a:spLocks/>
          </p:cNvSpPr>
          <p:nvPr/>
        </p:nvSpPr>
        <p:spPr>
          <a:xfrm>
            <a:off x="243022" y="1023943"/>
            <a:ext cx="8936285" cy="572123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/>
              <a:t>Hình đa diện (gọi tắt là đa diện) là hình được tạo bởi một số hữu hạn các đa giác thỏa mãn hai tính chất trên.</a:t>
            </a:r>
            <a:endParaRPr lang="vi-VN" i="1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5A0155A-28FD-423E-8DAD-98877893D0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625" y="2637635"/>
            <a:ext cx="7177078" cy="249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65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8" y="6745183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71" y="6597294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1635228" y="87115"/>
            <a:ext cx="6110907" cy="767639"/>
            <a:chOff x="2043534" y="1666069"/>
            <a:chExt cx="6110907" cy="76763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83504" y="1736698"/>
                <a:ext cx="66877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①</a:t>
                </a: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1716AF98-A664-4FCF-85F0-6FF3AD6B6FB8}"/>
                </a:ext>
              </a:extLst>
            </p:cNvPr>
            <p:cNvSpPr/>
            <p:nvPr/>
          </p:nvSpPr>
          <p:spPr>
            <a:xfrm>
              <a:off x="2801150" y="1666069"/>
              <a:ext cx="5353291" cy="767639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95000">
                  <a:schemeClr val="accent4">
                    <a:lumMod val="5000"/>
                    <a:lumOff val="95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82476" y="1793218"/>
              <a:ext cx="509194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Tóm tắt lý thuyết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97867" y="2164280"/>
            <a:ext cx="9144002" cy="5329684"/>
            <a:chOff x="-1059316" y="1184566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78628" y="1184566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C8EF7E53-7643-4F3A-BC66-216911EAD326}"/>
              </a:ext>
            </a:extLst>
          </p:cNvPr>
          <p:cNvSpPr txBox="1">
            <a:spLocks/>
          </p:cNvSpPr>
          <p:nvPr/>
        </p:nvSpPr>
        <p:spPr>
          <a:xfrm>
            <a:off x="103857" y="1103116"/>
            <a:ext cx="8936285" cy="19686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0000CC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➌</a:t>
            </a:r>
            <a:r>
              <a:rPr lang="en-US" b="1">
                <a:solidFill>
                  <a:srgbClr val="0000CC"/>
                </a:solidFill>
              </a:rPr>
              <a:t>. </a:t>
            </a:r>
            <a:r>
              <a:rPr lang="vi-VN" b="1" i="1">
                <a:solidFill>
                  <a:srgbClr val="FF0000"/>
                </a:solidFill>
              </a:rPr>
              <a:t>Khái niệm về khối đa diện</a:t>
            </a:r>
            <a:endParaRPr lang="vi-VN" b="1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/>
              <a:t>Khối đa diện là phần không gian được giới hạn bởi một hình đa diện, kể cả hình đa diện đó.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68E2CF-0A9E-44F1-B3AD-5518F8B9C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5659" y="2843105"/>
            <a:ext cx="5493010" cy="301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88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8" y="6745183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71" y="6597294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1635228" y="87115"/>
            <a:ext cx="6110907" cy="767639"/>
            <a:chOff x="2043534" y="1666069"/>
            <a:chExt cx="6110907" cy="76763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83504" y="1736698"/>
                <a:ext cx="66877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①</a:t>
                </a: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1716AF98-A664-4FCF-85F0-6FF3AD6B6FB8}"/>
                </a:ext>
              </a:extLst>
            </p:cNvPr>
            <p:cNvSpPr/>
            <p:nvPr/>
          </p:nvSpPr>
          <p:spPr>
            <a:xfrm>
              <a:off x="2801150" y="1666069"/>
              <a:ext cx="5353291" cy="767639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95000">
                  <a:schemeClr val="accent4">
                    <a:lumMod val="5000"/>
                    <a:lumOff val="95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82476" y="1793218"/>
              <a:ext cx="509194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Tóm tắt lý thuyết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97867" y="2164280"/>
            <a:ext cx="9144002" cy="5329684"/>
            <a:chOff x="-1059316" y="1184566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78628" y="1184566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C8EF7E53-7643-4F3A-BC66-216911EAD326}"/>
              </a:ext>
            </a:extLst>
          </p:cNvPr>
          <p:cNvSpPr txBox="1">
            <a:spLocks/>
          </p:cNvSpPr>
          <p:nvPr/>
        </p:nvSpPr>
        <p:spPr>
          <a:xfrm>
            <a:off x="103857" y="1103115"/>
            <a:ext cx="8936285" cy="540214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00CC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➍</a:t>
            </a:r>
            <a:r>
              <a:rPr lang="en-US" b="1" dirty="0">
                <a:solidFill>
                  <a:srgbClr val="0000CC"/>
                </a:solidFill>
              </a:rPr>
              <a:t>.</a:t>
            </a:r>
            <a:r>
              <a:rPr lang="vi-VN" b="1" dirty="0">
                <a:solidFill>
                  <a:srgbClr val="0000CC"/>
                </a:solidFill>
              </a:rPr>
              <a:t> </a:t>
            </a:r>
            <a:r>
              <a:rPr lang="vi-VN" b="1" i="1" dirty="0">
                <a:solidFill>
                  <a:srgbClr val="FF0000"/>
                </a:solidFill>
              </a:rPr>
              <a:t>Hai đa diện bằng nhau:</a:t>
            </a:r>
            <a:endParaRPr lang="vi-VN" i="1" dirty="0">
              <a:solidFill>
                <a:srgbClr val="FF0000"/>
              </a:solidFill>
            </a:endParaRPr>
          </a:p>
          <a:p>
            <a:r>
              <a:rPr lang="vi-VN" b="1" dirty="0">
                <a:ea typeface="Yu Gothic" panose="020B0400000000000000" pitchFamily="34" charset="-128"/>
              </a:rPr>
              <a:t>Ⓐ. </a:t>
            </a:r>
            <a:r>
              <a:rPr lang="vi-VN" b="1" i="1" dirty="0"/>
              <a:t>Phép dời hình trong không gian</a:t>
            </a:r>
            <a:endParaRPr lang="vi-VN" b="1" dirty="0"/>
          </a:p>
          <a:p>
            <a:pPr marL="457200">
              <a:buFont typeface="Arial" panose="020B0604020202020204" pitchFamily="34" charset="0"/>
              <a:buChar char="•"/>
            </a:pPr>
            <a:r>
              <a:rPr lang="vi-VN" dirty="0"/>
              <a:t>Trong không gian, quy tắc đặt tương ứng mỗi điểm M với điểm M’ xác định duy nhất được gọi là một phép biến hình trong không gian.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vi-VN" dirty="0"/>
              <a:t>Phép biến hình trong không gian được gọi là phép dời hình nếu nó bảo toàn khoảng cách giữa hai điểm tùy ý.</a:t>
            </a:r>
          </a:p>
          <a:p>
            <a:r>
              <a:rPr lang="vi-VN" b="1" dirty="0">
                <a:ea typeface="Yu Gothic" panose="020B0400000000000000" pitchFamily="34" charset="-128"/>
              </a:rPr>
              <a:t>Ⓑ</a:t>
            </a:r>
            <a:r>
              <a:rPr lang="vi-VN" b="1" i="1" dirty="0">
                <a:ea typeface="Yu Gothic" panose="020B0400000000000000" pitchFamily="34" charset="-128"/>
              </a:rPr>
              <a:t>. </a:t>
            </a:r>
            <a:r>
              <a:rPr lang="vi-VN" b="1" i="1" dirty="0"/>
              <a:t>Hai hình bằng nhau</a:t>
            </a:r>
            <a:endParaRPr lang="vi-VN" b="1" dirty="0"/>
          </a:p>
          <a:p>
            <a:pPr marL="457200">
              <a:buFont typeface="Arial" panose="020B0604020202020204" pitchFamily="34" charset="0"/>
              <a:buChar char="•"/>
            </a:pPr>
            <a:r>
              <a:rPr lang="vi-VN" dirty="0"/>
              <a:t>Hai hình được gọi là bằng nhau nếu có một phép dời hình biến hình này thành hình kia.</a:t>
            </a:r>
          </a:p>
        </p:txBody>
      </p:sp>
    </p:spTree>
    <p:extLst>
      <p:ext uri="{BB962C8B-B14F-4D97-AF65-F5344CB8AC3E}">
        <p14:creationId xmlns:p14="http://schemas.microsoft.com/office/powerpoint/2010/main" val="804496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8" y="6745183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71" y="6597294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1635228" y="87115"/>
            <a:ext cx="6110907" cy="767639"/>
            <a:chOff x="2043534" y="1666069"/>
            <a:chExt cx="6110907" cy="76763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83504" y="1736698"/>
                <a:ext cx="66877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①</a:t>
                </a: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1716AF98-A664-4FCF-85F0-6FF3AD6B6FB8}"/>
                </a:ext>
              </a:extLst>
            </p:cNvPr>
            <p:cNvSpPr/>
            <p:nvPr/>
          </p:nvSpPr>
          <p:spPr>
            <a:xfrm>
              <a:off x="2801150" y="1666069"/>
              <a:ext cx="5353291" cy="767639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95000">
                  <a:schemeClr val="accent4">
                    <a:lumMod val="5000"/>
                    <a:lumOff val="95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82476" y="1793218"/>
              <a:ext cx="509194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Tóm tắt lý thuyết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397867" y="2164280"/>
            <a:ext cx="9144002" cy="5329684"/>
            <a:chOff x="-1059316" y="1184566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78628" y="1184566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C8EF7E53-7643-4F3A-BC66-216911EAD326}"/>
              </a:ext>
            </a:extLst>
          </p:cNvPr>
          <p:cNvSpPr txBox="1">
            <a:spLocks/>
          </p:cNvSpPr>
          <p:nvPr/>
        </p:nvSpPr>
        <p:spPr>
          <a:xfrm>
            <a:off x="103857" y="988476"/>
            <a:ext cx="8936285" cy="540214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0000CC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➎</a:t>
            </a:r>
            <a:r>
              <a:rPr lang="en-US" b="1">
                <a:solidFill>
                  <a:srgbClr val="0000CC"/>
                </a:solidFill>
              </a:rPr>
              <a:t>.</a:t>
            </a:r>
            <a:r>
              <a:rPr lang="vi-VN" b="1">
                <a:solidFill>
                  <a:srgbClr val="0000CC"/>
                </a:solidFill>
              </a:rPr>
              <a:t> </a:t>
            </a:r>
            <a:r>
              <a:rPr lang="vi-VN" b="1"/>
              <a:t>Phân chia và lắp ghép các khối đa diện</a:t>
            </a:r>
            <a:endParaRPr lang="vi-VN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/>
              <a:t>Khối đa diện (</a:t>
            </a:r>
            <a:r>
              <a:rPr lang="vi-VN" i="1"/>
              <a:t>H</a:t>
            </a:r>
            <a:r>
              <a:rPr lang="vi-VN"/>
              <a:t>) là hợp của hai khối đa diện (</a:t>
            </a:r>
            <a:r>
              <a:rPr lang="vi-VN" i="1"/>
              <a:t>H</a:t>
            </a:r>
            <a:r>
              <a:rPr lang="vi-VN" i="1" baseline="-25000"/>
              <a:t>1</a:t>
            </a:r>
            <a:r>
              <a:rPr lang="vi-VN"/>
              <a:t>), (</a:t>
            </a:r>
            <a:r>
              <a:rPr lang="vi-VN" i="1"/>
              <a:t>H</a:t>
            </a:r>
            <a:r>
              <a:rPr lang="vi-VN" i="1" baseline="-25000"/>
              <a:t>2</a:t>
            </a:r>
            <a:r>
              <a:rPr lang="vi-VN"/>
              <a:t>) sao cho (</a:t>
            </a:r>
            <a:r>
              <a:rPr lang="vi-VN" i="1"/>
              <a:t>H</a:t>
            </a:r>
            <a:r>
              <a:rPr lang="vi-VN" i="1" baseline="-25000"/>
              <a:t>1</a:t>
            </a:r>
            <a:r>
              <a:rPr lang="vi-VN"/>
              <a:t>) và (</a:t>
            </a:r>
            <a:r>
              <a:rPr lang="vi-VN" i="1"/>
              <a:t>H</a:t>
            </a:r>
            <a:r>
              <a:rPr lang="vi-VN" i="1" baseline="-25000"/>
              <a:t>2</a:t>
            </a:r>
            <a:r>
              <a:rPr lang="vi-VN"/>
              <a:t>) không có chung điểm trong nào thì ta nói có thể chia được khối đa diện (</a:t>
            </a:r>
            <a:r>
              <a:rPr lang="vi-VN" i="1"/>
              <a:t>H</a:t>
            </a:r>
            <a:r>
              <a:rPr lang="vi-VN"/>
              <a:t>) thành hai khối đa diện (</a:t>
            </a:r>
            <a:r>
              <a:rPr lang="vi-VN" i="1"/>
              <a:t>H</a:t>
            </a:r>
            <a:r>
              <a:rPr lang="vi-VN" i="1" baseline="-25000"/>
              <a:t>1</a:t>
            </a:r>
            <a:r>
              <a:rPr lang="vi-VN"/>
              <a:t>) và (</a:t>
            </a:r>
            <a:r>
              <a:rPr lang="vi-VN" i="1"/>
              <a:t>H</a:t>
            </a:r>
            <a:r>
              <a:rPr lang="vi-VN" i="1" baseline="-25000"/>
              <a:t>2</a:t>
            </a:r>
            <a:r>
              <a:rPr lang="vi-VN"/>
              <a:t>), hay có thể lắp ghép hai khối đa diện (</a:t>
            </a:r>
            <a:r>
              <a:rPr lang="vi-VN" i="1"/>
              <a:t>H</a:t>
            </a:r>
            <a:r>
              <a:rPr lang="vi-VN" i="1" baseline="-25000"/>
              <a:t>1</a:t>
            </a:r>
            <a:r>
              <a:rPr lang="vi-VN"/>
              <a:t>) và (</a:t>
            </a:r>
            <a:r>
              <a:rPr lang="vi-VN" i="1"/>
              <a:t>H</a:t>
            </a:r>
            <a:r>
              <a:rPr lang="vi-VN" i="1" baseline="-25000"/>
              <a:t>2</a:t>
            </a:r>
            <a:r>
              <a:rPr lang="vi-VN"/>
              <a:t>) với nhau để được khối đa diện (</a:t>
            </a:r>
            <a:r>
              <a:rPr lang="vi-VN" i="1"/>
              <a:t>H</a:t>
            </a:r>
            <a:r>
              <a:rPr lang="vi-VN"/>
              <a:t>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EC1CC72-7AB0-40B9-A3D3-555B77085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704" y="4283941"/>
            <a:ext cx="6361412" cy="207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89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8" y="6745183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71" y="6597294"/>
            <a:ext cx="2775439" cy="29577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CA3B308-E47E-4CB2-A006-427865E4CA19}"/>
              </a:ext>
            </a:extLst>
          </p:cNvPr>
          <p:cNvGrpSpPr/>
          <p:nvPr/>
        </p:nvGrpSpPr>
        <p:grpSpPr>
          <a:xfrm>
            <a:off x="1586516" y="78178"/>
            <a:ext cx="6108694" cy="767639"/>
            <a:chOff x="2043534" y="1666069"/>
            <a:chExt cx="5970969" cy="76763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36926AFA-5B5D-4200-9D1B-383130E2837E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27" name="AutoShape 43">
                <a:extLst>
                  <a:ext uri="{FF2B5EF4-FFF2-40B4-BE49-F238E27FC236}">
                    <a16:creationId xmlns:a16="http://schemas.microsoft.com/office/drawing/2014/main" xmlns="" id="{6BAD69A7-64DD-496C-B656-5035B46FDC3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rgbClr val="0000CC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28" name="Text Box 45">
                <a:extLst>
                  <a:ext uri="{FF2B5EF4-FFF2-40B4-BE49-F238E27FC236}">
                    <a16:creationId xmlns:a16="http://schemas.microsoft.com/office/drawing/2014/main" xmlns="" id="{F0794D27-4927-40A8-9138-D278A43CBB4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6098" y="1793685"/>
                <a:ext cx="58701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Mincho" panose="02020400000000000000" pitchFamily="18" charset="-128"/>
                    <a:ea typeface="Yu Mincho" panose="02020400000000000000" pitchFamily="18" charset="-128"/>
                    <a:cs typeface="Chu Van An" panose="02020603050405020304" pitchFamily="18" charset="0"/>
                  </a:rPr>
                  <a:t>②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353F2E08-0AFD-400F-B73E-C548F3BD2934}"/>
                </a:ext>
              </a:extLst>
            </p:cNvPr>
            <p:cNvSpPr/>
            <p:nvPr/>
          </p:nvSpPr>
          <p:spPr>
            <a:xfrm>
              <a:off x="2801151" y="1666069"/>
              <a:ext cx="5213352" cy="767639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96000">
                  <a:schemeClr val="accent4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Text Box 44">
              <a:extLst>
                <a:ext uri="{FF2B5EF4-FFF2-40B4-BE49-F238E27FC236}">
                  <a16:creationId xmlns:a16="http://schemas.microsoft.com/office/drawing/2014/main" xmlns="" id="{C92178C3-BDA1-4B01-9144-4FC0B8F2355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7213" y="1737273"/>
              <a:ext cx="503729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Phân dạng bài tập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8BC4001-5265-4424-B0DF-BDB99D0AD789}"/>
              </a:ext>
            </a:extLst>
          </p:cNvPr>
          <p:cNvGrpSpPr/>
          <p:nvPr/>
        </p:nvGrpSpPr>
        <p:grpSpPr>
          <a:xfrm>
            <a:off x="-1318164" y="2014650"/>
            <a:ext cx="9144002" cy="5329684"/>
            <a:chOff x="-1059316" y="1014150"/>
            <a:chExt cx="9144002" cy="5329684"/>
          </a:xfrm>
        </p:grpSpPr>
        <p:pic>
          <p:nvPicPr>
            <p:cNvPr id="12" name="Picture 345" descr="shadow_1_m">
              <a:extLst>
                <a:ext uri="{FF2B5EF4-FFF2-40B4-BE49-F238E27FC236}">
                  <a16:creationId xmlns:a16="http://schemas.microsoft.com/office/drawing/2014/main" xmlns="" id="{063BD3FB-AA07-486F-B6DE-3483EC8B2F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45" descr="shadow_1_m">
              <a:extLst>
                <a:ext uri="{FF2B5EF4-FFF2-40B4-BE49-F238E27FC236}">
                  <a16:creationId xmlns:a16="http://schemas.microsoft.com/office/drawing/2014/main" xmlns="" id="{C435ECC4-6C53-4CCB-9153-7308B52D55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66D62DFD-08A4-445A-9C6E-5380AD13306D}"/>
              </a:ext>
            </a:extLst>
          </p:cNvPr>
          <p:cNvSpPr txBox="1">
            <a:spLocks/>
          </p:cNvSpPr>
          <p:nvPr/>
        </p:nvSpPr>
        <p:spPr>
          <a:xfrm>
            <a:off x="194221" y="1739456"/>
            <a:ext cx="8915960" cy="399511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0000CC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➊. </a:t>
            </a:r>
            <a:r>
              <a:rPr lang="en-US" b="1" u="sng">
                <a:solidFill>
                  <a:srgbClr val="0000CC"/>
                </a:solidFill>
              </a:rPr>
              <a:t>Dạng 1</a:t>
            </a:r>
            <a:r>
              <a:rPr lang="en-US" b="1">
                <a:solidFill>
                  <a:srgbClr val="0000CC"/>
                </a:solidFill>
              </a:rPr>
              <a:t>.</a:t>
            </a:r>
            <a:r>
              <a:rPr lang="en-US" b="1"/>
              <a:t> Tìm hình đa diện</a:t>
            </a:r>
          </a:p>
          <a:p>
            <a:r>
              <a:rPr lang="en-US"/>
              <a:t> </a:t>
            </a:r>
            <a:r>
              <a:rPr lang="en-US" b="1" dirty="0">
                <a:sym typeface="Wingdings 2"/>
              </a:rPr>
              <a:t></a:t>
            </a:r>
            <a:r>
              <a:rPr lang="en-US" b="1" i="1" dirty="0"/>
              <a:t>-</a:t>
            </a:r>
            <a:r>
              <a:rPr lang="en-US" b="1" i="1" dirty="0" err="1"/>
              <a:t>Phương</a:t>
            </a:r>
            <a:r>
              <a:rPr lang="en-US" b="1" i="1" dirty="0"/>
              <a:t> </a:t>
            </a:r>
            <a:r>
              <a:rPr lang="en-US" b="1" i="1" err="1"/>
              <a:t>pháp</a:t>
            </a:r>
            <a:r>
              <a:rPr lang="en-US" b="1" i="1"/>
              <a:t>:</a:t>
            </a:r>
            <a:endParaRPr lang="vi-VN" b="1" i="1"/>
          </a:p>
          <a:p>
            <a:r>
              <a:rPr lang="vi-VN"/>
              <a:t>a) Hai đa giác phân biệt chỉ có thể hoặc không có điểm chung, hoặc chỉ có một đỉnh chung, hoặc chỉ có một cạnh chung.</a:t>
            </a:r>
          </a:p>
          <a:p>
            <a:r>
              <a:rPr lang="vi-VN"/>
              <a:t>b) Mỗi cạnh của đa giác nào cũng là cạnh chung của đúng hai đa giác.</a:t>
            </a:r>
          </a:p>
          <a:p>
            <a:r>
              <a:rPr lang="en-US" b="1" i="1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1499</TotalTime>
  <Words>1165</Words>
  <Application>Microsoft Office PowerPoint</Application>
  <PresentationFormat>On-screen Show (4:3)</PresentationFormat>
  <Paragraphs>151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LONGDAN</cp:lastModifiedBy>
  <cp:revision>238</cp:revision>
  <cp:lastPrinted>2020-08-29T10:33:34Z</cp:lastPrinted>
  <dcterms:created xsi:type="dcterms:W3CDTF">2020-08-16T09:33:36Z</dcterms:created>
  <dcterms:modified xsi:type="dcterms:W3CDTF">2021-09-09T10:23:36Z</dcterms:modified>
</cp:coreProperties>
</file>